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2_948A7375.xml" ContentType="application/vnd.ms-powerpoint.comments+xml"/>
  <Override PartName="/ppt/comments/modernComment_113_F43C493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85" r:id="rId3"/>
    <p:sldId id="272" r:id="rId4"/>
    <p:sldId id="256" r:id="rId5"/>
    <p:sldId id="257" r:id="rId6"/>
    <p:sldId id="258" r:id="rId7"/>
    <p:sldId id="259" r:id="rId8"/>
    <p:sldId id="260" r:id="rId9"/>
    <p:sldId id="261" r:id="rId10"/>
    <p:sldId id="262" r:id="rId11"/>
    <p:sldId id="271" r:id="rId12"/>
    <p:sldId id="263" r:id="rId13"/>
    <p:sldId id="282" r:id="rId14"/>
    <p:sldId id="283" r:id="rId15"/>
    <p:sldId id="284" r:id="rId16"/>
    <p:sldId id="264" r:id="rId17"/>
    <p:sldId id="265" r:id="rId18"/>
    <p:sldId id="266" r:id="rId19"/>
    <p:sldId id="267" r:id="rId20"/>
    <p:sldId id="268" r:id="rId21"/>
    <p:sldId id="269" r:id="rId22"/>
    <p:sldId id="270" r:id="rId23"/>
    <p:sldId id="274" r:id="rId24"/>
    <p:sldId id="275" r:id="rId25"/>
    <p:sldId id="276" r:id="rId26"/>
    <p:sldId id="277" r:id="rId27"/>
    <p:sldId id="278" r:id="rId28"/>
    <p:sldId id="281" r:id="rId29"/>
    <p:sldId id="279"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03A178-20EE-4145-865F-DEE025406F4A}">
          <p14:sldIdLst>
            <p14:sldId id="273"/>
            <p14:sldId id="285"/>
            <p14:sldId id="272"/>
            <p14:sldId id="256"/>
            <p14:sldId id="257"/>
            <p14:sldId id="258"/>
            <p14:sldId id="259"/>
            <p14:sldId id="260"/>
            <p14:sldId id="261"/>
            <p14:sldId id="262"/>
            <p14:sldId id="271"/>
            <p14:sldId id="263"/>
            <p14:sldId id="282"/>
            <p14:sldId id="283"/>
            <p14:sldId id="284"/>
            <p14:sldId id="264"/>
            <p14:sldId id="265"/>
            <p14:sldId id="266"/>
            <p14:sldId id="267"/>
            <p14:sldId id="268"/>
            <p14:sldId id="269"/>
            <p14:sldId id="270"/>
          </p14:sldIdLst>
        </p14:section>
        <p14:section name="assumptions doc" id="{C5F82B1C-6D9D-4ADC-8856-A66171810D37}">
          <p14:sldIdLst>
            <p14:sldId id="274"/>
            <p14:sldId id="275"/>
            <p14:sldId id="276"/>
            <p14:sldId id="277"/>
            <p14:sldId id="278"/>
            <p14:sldId id="281"/>
            <p14:sldId id="279"/>
            <p14:sldId id="2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7F58BA-7025-745F-61A8-64B5E1F1A1D2}" name="Finbar MAUNSELL" initials="FM" userId="S::finbar.maunsell@aperc.or.jp::8826923f-3184-43b7-a36b-2a6b79ce97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12_948A7375.xml><?xml version="1.0" encoding="utf-8"?>
<p188:cmLst xmlns:a="http://schemas.openxmlformats.org/drawingml/2006/main" xmlns:r="http://schemas.openxmlformats.org/officeDocument/2006/relationships" xmlns:p188="http://schemas.microsoft.com/office/powerpoint/2018/8/main">
  <p188:cm id="{917C2342-4649-441E-BB37-555B5A168F46}" authorId="{B67F58BA-7025-745F-61A8-64B5E1F1A1D2}" created="2023-11-06T07:34:25.826">
    <ac:txMkLst xmlns:ac="http://schemas.microsoft.com/office/drawing/2013/main/command">
      <pc:docMk xmlns:pc="http://schemas.microsoft.com/office/powerpoint/2013/main/command"/>
      <pc:sldMk xmlns:pc="http://schemas.microsoft.com/office/powerpoint/2013/main/command" cId="2492101493" sldId="274"/>
      <ac:spMk id="2" creationId="{54712605-05C6-E25A-1BE9-6F4821DC3610}"/>
      <ac:txMk cp="736" len="21">
        <ac:context len="1897" hash="2524375676"/>
      </ac:txMk>
    </ac:txMkLst>
    <p188:pos x="10841736" y="2188464"/>
    <p188:txBody>
      <a:bodyPr/>
      <a:lstStyle/>
      <a:p>
        <a:r>
          <a:rPr lang="en-US"/>
          <a:t>If this is road+non-road, mine shows about 5000billion km pa?</a:t>
        </a:r>
      </a:p>
    </p188:txBody>
  </p188:cm>
  <p188:cm id="{547148F9-3A43-4DFD-B30F-FA430A1889AE}" authorId="{B67F58BA-7025-745F-61A8-64B5E1F1A1D2}" created="2023-11-06T07:39:24.536">
    <ac:txMkLst xmlns:ac="http://schemas.microsoft.com/office/drawing/2013/main/command">
      <pc:docMk xmlns:pc="http://schemas.microsoft.com/office/powerpoint/2013/main/command"/>
      <pc:sldMk xmlns:pc="http://schemas.microsoft.com/office/powerpoint/2013/main/command" cId="2492101493" sldId="274"/>
      <ac:spMk id="2" creationId="{54712605-05C6-E25A-1BE9-6F4821DC3610}"/>
      <ac:txMk cp="243" len="17">
        <ac:context len="1897" hash="2524375676"/>
      </ac:txMk>
    </ac:txMkLst>
    <p188:pos x="10346436" y="1093089"/>
    <p188:txBody>
      <a:bodyPr/>
      <a:lstStyle/>
      <a:p>
        <a:r>
          <a:rPr lang="en-US"/>
          <a:t>this is almost the expected km a car will drive in a year (i.e. mileage). so if you assume that everyone owns a car then i understand this, but usa is about 0.8 people per car, japan is much less (~0.3). </a:t>
        </a:r>
      </a:p>
    </p188:txBody>
  </p188:cm>
  <p188:cm id="{E71B7CB2-8E65-4A82-BBCB-1D7891EAE001}" authorId="{B67F58BA-7025-745F-61A8-64B5E1F1A1D2}" created="2023-11-27T08:07:45.523">
    <ac:txMkLst xmlns:ac="http://schemas.microsoft.com/office/drawing/2013/main/command">
      <pc:docMk xmlns:pc="http://schemas.microsoft.com/office/powerpoint/2013/main/command"/>
      <pc:sldMk xmlns:pc="http://schemas.microsoft.com/office/powerpoint/2013/main/command" cId="2492101493" sldId="274"/>
      <ac:spMk id="2" creationId="{54712605-05C6-E25A-1BE9-6F4821DC3610}"/>
      <ac:txMk cp="200" len="99">
        <ac:context len="1897" hash="2524375676"/>
      </ac:txMk>
    </ac:txMkLst>
    <p188:pos x="11403711" y="1093089"/>
    <p188:txBody>
      <a:bodyPr/>
      <a:lstStyle/>
      <a:p>
        <a:r>
          <a:rPr lang="en-US"/>
          <a:t>I Set gamma to 250</a:t>
        </a:r>
      </a:p>
    </p188:txBody>
  </p188:cm>
  <p188:cm id="{7FDEA020-9B99-4871-80C0-BF6DDB3E73B1}" authorId="{B67F58BA-7025-745F-61A8-64B5E1F1A1D2}" created="2023-11-27T08:10:46.308">
    <ac:txMkLst xmlns:ac="http://schemas.microsoft.com/office/drawing/2013/main/command">
      <pc:docMk xmlns:pc="http://schemas.microsoft.com/office/powerpoint/2013/main/command"/>
      <pc:sldMk xmlns:pc="http://schemas.microsoft.com/office/powerpoint/2013/main/command" cId="2492101493" sldId="274"/>
      <ac:spMk id="2" creationId="{54712605-05C6-E25A-1BE9-6F4821DC3610}"/>
      <ac:txMk cp="709" len="107">
        <ac:context len="1897" hash="2524375676"/>
      </ac:txMk>
    </ac:txMkLst>
    <p188:pos x="11556111" y="2188464"/>
    <p188:txBody>
      <a:bodyPr/>
      <a:lstStyle/>
      <a:p>
        <a:r>
          <a:rPr lang="en-US"/>
          <a:t>Quite difficult to compare to our data</a:t>
        </a:r>
      </a:p>
    </p188:txBody>
  </p188:cm>
  <p188:cm id="{DC589159-4AAB-479C-A88E-8D5B7273ED01}" authorId="{B67F58BA-7025-745F-61A8-64B5E1F1A1D2}" created="2023-11-27T08:12:30.308">
    <ac:txMkLst xmlns:ac="http://schemas.microsoft.com/office/drawing/2013/main/command">
      <pc:docMk xmlns:pc="http://schemas.microsoft.com/office/powerpoint/2013/main/command"/>
      <pc:sldMk xmlns:pc="http://schemas.microsoft.com/office/powerpoint/2013/main/command" cId="2492101493" sldId="274"/>
      <ac:spMk id="2" creationId="{54712605-05C6-E25A-1BE9-6F4821DC3610}"/>
      <ac:txMk cp="1485" len="83">
        <ac:context len="1897" hash="2524375676"/>
      </ac:txMk>
    </ac:txMkLst>
    <p188:pos x="11518011" y="4112514"/>
    <p188:txBody>
      <a:bodyPr/>
      <a:lstStyle/>
      <a:p>
        <a:r>
          <a:rPr lang="en-US"/>
          <a:t>Happens already, based on gdp trend</a:t>
        </a:r>
      </a:p>
    </p188:txBody>
  </p188:cm>
</p188:cmLst>
</file>

<file path=ppt/comments/modernComment_113_F43C4937.xml><?xml version="1.0" encoding="utf-8"?>
<p188:cmLst xmlns:a="http://schemas.openxmlformats.org/drawingml/2006/main" xmlns:r="http://schemas.openxmlformats.org/officeDocument/2006/relationships" xmlns:p188="http://schemas.microsoft.com/office/powerpoint/2018/8/main">
  <p188:cm id="{C2D9A088-4084-41C7-BABF-60A4B759B8CC}" authorId="{B67F58BA-7025-745F-61A8-64B5E1F1A1D2}" created="2023-11-06T07:48:34.797">
    <ac:txMkLst xmlns:ac="http://schemas.microsoft.com/office/drawing/2013/main/command">
      <pc:docMk xmlns:pc="http://schemas.microsoft.com/office/powerpoint/2013/main/command"/>
      <pc:sldMk xmlns:pc="http://schemas.microsoft.com/office/powerpoint/2013/main/command" cId="4097591607" sldId="275"/>
      <ac:spMk id="2" creationId="{3E3BF25A-C5F4-075E-AF33-FC1BDF409EA9}"/>
      <ac:txMk cp="0" len="80">
        <ac:context len="83" hash="1405123919"/>
      </ac:txMk>
    </ac:txMkLst>
    <p188:pos x="3584316" y="267866"/>
    <p188:txBody>
      <a:bodyPr/>
      <a:lstStyle/>
      <a:p>
        <a:r>
          <a:rPr lang="en-US"/>
          <a:t>Trying to calc km per person, need to convert from pkm to get km and then divide by pop</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0509-F1A7-525F-38E0-8DE2A2AFD8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E2123C-0046-3B2B-1620-979D13902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D39E9D-DCBE-2485-DC9A-3E784B8D1744}"/>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5C4E9276-F814-CCF2-D744-67B6234AE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C1AE7-A7D5-6D8F-3590-2BF24103F366}"/>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3731566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BB87-8D90-DADA-F8F9-220E50C553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45BB6B-AF58-AE34-157B-F0791AC388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DB4BF-D3F7-5636-27B7-3FAA5DBC9A6E}"/>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0CDB8B93-6CA1-C3A3-ECE6-5CC5BAED1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ECD30-A34E-166A-20F6-62FADFE7F5C2}"/>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2456344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23BA21-C1F3-3E61-36D6-ECA01FE34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74094B-EFD6-7441-72B0-B02ACEF8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A950F-6698-EB55-2CC5-B1B5D5CB1BAF}"/>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5B182390-BFF3-CBED-3246-0A4B71009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6A4B5-0018-6DDC-A133-D92FFFC39D24}"/>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119111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15EB-34E3-2A89-E601-CAC9BA36CA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1B526-448A-C311-7B28-6E6BEDCA40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92C3F-3463-5926-423D-5931734FA5AB}"/>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563615A5-41BC-79B3-6E3A-429D780360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58CC6-2298-AF06-ED71-8BEF9BD68372}"/>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115587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E4DC-511C-88E3-7717-166C624F73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D9EF1F-559E-1263-8376-6DE2A2E9D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9E2EB1-4F6B-6C9C-B1FA-D215B4BBD2C7}"/>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1777CC2F-1BDF-A822-9D94-A270FC281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08357-B3A8-1724-1504-DBFFEA58C542}"/>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30130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9772-E044-1062-9114-E8B262999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DCBE4-C5FD-D3C6-7E56-DCF3B6C23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03BA8A-96E7-87CF-2B09-33722EA91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9A5001-CCAF-803B-491F-AA11E7F353C8}"/>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6" name="Footer Placeholder 5">
            <a:extLst>
              <a:ext uri="{FF2B5EF4-FFF2-40B4-BE49-F238E27FC236}">
                <a16:creationId xmlns:a16="http://schemas.microsoft.com/office/drawing/2014/main" id="{39D824DD-7AE3-AB79-10B5-99CD49BDC4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81780-F29C-9B5A-70D2-357CF1ED5FB7}"/>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3985960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9D3C-1373-469D-4A14-4C51533AA9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26D5F8-C95D-7D90-41B9-8BCB03D561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58FBB-D1D3-EA0A-E01F-B0F09D011D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B29D79-0F24-6012-C232-52B4331EB0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F4865B-4F31-E830-209D-105CF3C7B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584C4B-435D-B0C2-A1C2-A648CD660A82}"/>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8" name="Footer Placeholder 7">
            <a:extLst>
              <a:ext uri="{FF2B5EF4-FFF2-40B4-BE49-F238E27FC236}">
                <a16:creationId xmlns:a16="http://schemas.microsoft.com/office/drawing/2014/main" id="{0605EA4D-FB18-5E55-2763-9988D3A7D6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276751-4F93-F932-A4BD-C570CB163F44}"/>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1173051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284B-92B3-99C4-56A9-02894E25D9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24416-4986-EB58-079D-2C67D4FDDBEB}"/>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4" name="Footer Placeholder 3">
            <a:extLst>
              <a:ext uri="{FF2B5EF4-FFF2-40B4-BE49-F238E27FC236}">
                <a16:creationId xmlns:a16="http://schemas.microsoft.com/office/drawing/2014/main" id="{43FA7065-696B-10E0-0D04-746BAD6CB3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98F66-764B-3D61-3ADA-E2BDDF8FC7D9}"/>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266653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92A86-2892-DEA8-F904-6614E34B5C70}"/>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3" name="Footer Placeholder 2">
            <a:extLst>
              <a:ext uri="{FF2B5EF4-FFF2-40B4-BE49-F238E27FC236}">
                <a16:creationId xmlns:a16="http://schemas.microsoft.com/office/drawing/2014/main" id="{2258F218-3464-EFB1-E10A-5253842074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EFA13-AD36-C6D8-9CDA-C7A50E5AAF99}"/>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252833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F581-3786-845D-ED7A-C36B95E4EC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935D85-F05E-F94D-C720-C8151F8D7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1A6A61-F344-2065-B27E-B94D468993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448D0-9CD0-F5C4-1025-A1BC763D73DF}"/>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6" name="Footer Placeholder 5">
            <a:extLst>
              <a:ext uri="{FF2B5EF4-FFF2-40B4-BE49-F238E27FC236}">
                <a16:creationId xmlns:a16="http://schemas.microsoft.com/office/drawing/2014/main" id="{1CA01F79-2735-36BA-66B6-F4A2170AF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3AD5C-2561-57C8-96E9-5D67AD5C5956}"/>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152749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527B-6D3C-1AE4-6B0E-B6D78820B8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31414C-2B00-6525-F569-5327C316C4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B711B3-7AC7-EA1E-DC25-ECC013010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B2133-BCFF-2363-C790-42105ABFEEF4}"/>
              </a:ext>
            </a:extLst>
          </p:cNvPr>
          <p:cNvSpPr>
            <a:spLocks noGrp="1"/>
          </p:cNvSpPr>
          <p:nvPr>
            <p:ph type="dt" sz="half" idx="10"/>
          </p:nvPr>
        </p:nvSpPr>
        <p:spPr/>
        <p:txBody>
          <a:bodyPr/>
          <a:lstStyle/>
          <a:p>
            <a:fld id="{91F06DF5-5D61-41C1-BB8D-04FD32C8DB05}" type="datetimeFigureOut">
              <a:rPr lang="en-US" smtClean="0"/>
              <a:t>4/24/2024</a:t>
            </a:fld>
            <a:endParaRPr lang="en-US"/>
          </a:p>
        </p:txBody>
      </p:sp>
      <p:sp>
        <p:nvSpPr>
          <p:cNvPr id="6" name="Footer Placeholder 5">
            <a:extLst>
              <a:ext uri="{FF2B5EF4-FFF2-40B4-BE49-F238E27FC236}">
                <a16:creationId xmlns:a16="http://schemas.microsoft.com/office/drawing/2014/main" id="{AD4E2ABE-7E20-5265-291E-5084CBDDD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F21A-904C-D9EE-EACA-E2AC6B1D441B}"/>
              </a:ext>
            </a:extLst>
          </p:cNvPr>
          <p:cNvSpPr>
            <a:spLocks noGrp="1"/>
          </p:cNvSpPr>
          <p:nvPr>
            <p:ph type="sldNum" sz="quarter" idx="12"/>
          </p:nvPr>
        </p:nvSpPr>
        <p:spPr/>
        <p:txBody>
          <a:bodyPr/>
          <a:lstStyle/>
          <a:p>
            <a:fld id="{71390C87-71F8-415F-90FE-4E8B7E86D9FC}" type="slidenum">
              <a:rPr lang="en-US" smtClean="0"/>
              <a:t>‹#›</a:t>
            </a:fld>
            <a:endParaRPr lang="en-US"/>
          </a:p>
        </p:txBody>
      </p:sp>
    </p:spTree>
    <p:extLst>
      <p:ext uri="{BB962C8B-B14F-4D97-AF65-F5344CB8AC3E}">
        <p14:creationId xmlns:p14="http://schemas.microsoft.com/office/powerpoint/2010/main" val="404274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723B85-3874-0BCF-1F45-872FE38357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B841A9-EE5F-2215-8886-8CD0179207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55845-8E54-D744-FE85-9B24A2B8A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F06DF5-5D61-41C1-BB8D-04FD32C8DB05}" type="datetimeFigureOut">
              <a:rPr lang="en-US" smtClean="0"/>
              <a:t>4/24/2024</a:t>
            </a:fld>
            <a:endParaRPr lang="en-US"/>
          </a:p>
        </p:txBody>
      </p:sp>
      <p:sp>
        <p:nvSpPr>
          <p:cNvPr id="5" name="Footer Placeholder 4">
            <a:extLst>
              <a:ext uri="{FF2B5EF4-FFF2-40B4-BE49-F238E27FC236}">
                <a16:creationId xmlns:a16="http://schemas.microsoft.com/office/drawing/2014/main" id="{4597A177-0045-EFCF-C682-0F641B269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9EC111-BD7B-B3F9-EBC6-18DF96D0C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90C87-71F8-415F-90FE-4E8B7E86D9FC}" type="slidenum">
              <a:rPr lang="en-US" smtClean="0"/>
              <a:t>‹#›</a:t>
            </a:fld>
            <a:endParaRPr lang="en-US"/>
          </a:p>
        </p:txBody>
      </p:sp>
    </p:spTree>
    <p:extLst>
      <p:ext uri="{BB962C8B-B14F-4D97-AF65-F5344CB8AC3E}">
        <p14:creationId xmlns:p14="http://schemas.microsoft.com/office/powerpoint/2010/main" val="4090707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12_948A737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3_F43C493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E669E-C9EA-89D3-207F-FAD2151EB645}"/>
              </a:ext>
            </a:extLst>
          </p:cNvPr>
          <p:cNvPicPr>
            <a:picLocks noChangeAspect="1"/>
          </p:cNvPicPr>
          <p:nvPr/>
        </p:nvPicPr>
        <p:blipFill>
          <a:blip r:embed="rId2"/>
          <a:stretch>
            <a:fillRect/>
          </a:stretch>
        </p:blipFill>
        <p:spPr>
          <a:xfrm>
            <a:off x="1894114" y="1119021"/>
            <a:ext cx="7189001" cy="5412408"/>
          </a:xfrm>
          <a:prstGeom prst="rect">
            <a:avLst/>
          </a:prstGeom>
        </p:spPr>
      </p:pic>
      <p:sp>
        <p:nvSpPr>
          <p:cNvPr id="4" name="TextBox 3">
            <a:extLst>
              <a:ext uri="{FF2B5EF4-FFF2-40B4-BE49-F238E27FC236}">
                <a16:creationId xmlns:a16="http://schemas.microsoft.com/office/drawing/2014/main" id="{68A4C7BE-4A61-1C01-A05F-6A9ED49CCC72}"/>
              </a:ext>
            </a:extLst>
          </p:cNvPr>
          <p:cNvSpPr txBox="1"/>
          <p:nvPr/>
        </p:nvSpPr>
        <p:spPr>
          <a:xfrm>
            <a:off x="609600" y="326571"/>
            <a:ext cx="3243943" cy="369332"/>
          </a:xfrm>
          <a:prstGeom prst="rect">
            <a:avLst/>
          </a:prstGeom>
          <a:noFill/>
        </p:spPr>
        <p:txBody>
          <a:bodyPr wrap="square" rtlCol="0">
            <a:spAutoFit/>
          </a:bodyPr>
          <a:lstStyle/>
          <a:p>
            <a:r>
              <a:rPr lang="en-US" dirty="0"/>
              <a:t>IEA WEO 2023</a:t>
            </a:r>
          </a:p>
        </p:txBody>
      </p:sp>
    </p:spTree>
    <p:extLst>
      <p:ext uri="{BB962C8B-B14F-4D97-AF65-F5344CB8AC3E}">
        <p14:creationId xmlns:p14="http://schemas.microsoft.com/office/powerpoint/2010/main" val="3057627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677FC6-2A40-86EC-76CF-B5C16612B5C1}"/>
              </a:ext>
            </a:extLst>
          </p:cNvPr>
          <p:cNvPicPr>
            <a:picLocks noChangeAspect="1"/>
          </p:cNvPicPr>
          <p:nvPr/>
        </p:nvPicPr>
        <p:blipFill>
          <a:blip r:embed="rId2"/>
          <a:stretch>
            <a:fillRect/>
          </a:stretch>
        </p:blipFill>
        <p:spPr>
          <a:xfrm>
            <a:off x="876300" y="290512"/>
            <a:ext cx="10439400" cy="6276975"/>
          </a:xfrm>
          <a:prstGeom prst="rect">
            <a:avLst/>
          </a:prstGeom>
        </p:spPr>
      </p:pic>
    </p:spTree>
    <p:extLst>
      <p:ext uri="{BB962C8B-B14F-4D97-AF65-F5344CB8AC3E}">
        <p14:creationId xmlns:p14="http://schemas.microsoft.com/office/powerpoint/2010/main" val="3025280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55CC2-38FF-F74E-916E-E31292F6D44B}"/>
              </a:ext>
            </a:extLst>
          </p:cNvPr>
          <p:cNvPicPr>
            <a:picLocks noChangeAspect="1"/>
          </p:cNvPicPr>
          <p:nvPr/>
        </p:nvPicPr>
        <p:blipFill>
          <a:blip r:embed="rId2"/>
          <a:stretch>
            <a:fillRect/>
          </a:stretch>
        </p:blipFill>
        <p:spPr>
          <a:xfrm>
            <a:off x="2223516" y="2044420"/>
            <a:ext cx="7744968" cy="2318318"/>
          </a:xfrm>
          <a:prstGeom prst="rect">
            <a:avLst/>
          </a:prstGeom>
        </p:spPr>
      </p:pic>
      <p:sp>
        <p:nvSpPr>
          <p:cNvPr id="3" name="TextBox 2">
            <a:extLst>
              <a:ext uri="{FF2B5EF4-FFF2-40B4-BE49-F238E27FC236}">
                <a16:creationId xmlns:a16="http://schemas.microsoft.com/office/drawing/2014/main" id="{C77A2866-464B-DD00-F5F3-E5255774466A}"/>
              </a:ext>
            </a:extLst>
          </p:cNvPr>
          <p:cNvSpPr txBox="1"/>
          <p:nvPr/>
        </p:nvSpPr>
        <p:spPr>
          <a:xfrm>
            <a:off x="307910" y="214604"/>
            <a:ext cx="2929812" cy="646331"/>
          </a:xfrm>
          <a:prstGeom prst="rect">
            <a:avLst/>
          </a:prstGeom>
          <a:noFill/>
        </p:spPr>
        <p:txBody>
          <a:bodyPr wrap="square" rtlCol="0">
            <a:spAutoFit/>
          </a:bodyPr>
          <a:lstStyle/>
          <a:p>
            <a:r>
              <a:rPr lang="en-US" dirty="0"/>
              <a:t>The following graphs are all from:</a:t>
            </a:r>
          </a:p>
        </p:txBody>
      </p:sp>
    </p:spTree>
    <p:extLst>
      <p:ext uri="{BB962C8B-B14F-4D97-AF65-F5344CB8AC3E}">
        <p14:creationId xmlns:p14="http://schemas.microsoft.com/office/powerpoint/2010/main" val="338980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B9CACA-EB82-2A2B-82B5-FBD82343E717}"/>
              </a:ext>
            </a:extLst>
          </p:cNvPr>
          <p:cNvPicPr>
            <a:picLocks noChangeAspect="1"/>
          </p:cNvPicPr>
          <p:nvPr/>
        </p:nvPicPr>
        <p:blipFill>
          <a:blip r:embed="rId2"/>
          <a:stretch>
            <a:fillRect/>
          </a:stretch>
        </p:blipFill>
        <p:spPr>
          <a:xfrm>
            <a:off x="2659223" y="1274195"/>
            <a:ext cx="8837451" cy="5540942"/>
          </a:xfrm>
          <a:prstGeom prst="rect">
            <a:avLst/>
          </a:prstGeom>
        </p:spPr>
      </p:pic>
    </p:spTree>
    <p:extLst>
      <p:ext uri="{BB962C8B-B14F-4D97-AF65-F5344CB8AC3E}">
        <p14:creationId xmlns:p14="http://schemas.microsoft.com/office/powerpoint/2010/main" val="73303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CE9F81-E7A7-E87F-68F8-C029F82C0580}"/>
              </a:ext>
            </a:extLst>
          </p:cNvPr>
          <p:cNvSpPr txBox="1"/>
          <p:nvPr/>
        </p:nvSpPr>
        <p:spPr>
          <a:xfrm>
            <a:off x="4638294" y="5711875"/>
            <a:ext cx="6094476" cy="646331"/>
          </a:xfrm>
          <a:prstGeom prst="rect">
            <a:avLst/>
          </a:prstGeom>
          <a:noFill/>
        </p:spPr>
        <p:txBody>
          <a:bodyPr wrap="square">
            <a:spAutoFit/>
          </a:bodyPr>
          <a:lstStyle/>
          <a:p>
            <a:r>
              <a:rPr lang="en-US" dirty="0"/>
              <a:t>https://www.iea.org/data-and-statistics/charts/electric-two-three-wheeler-sales-share-by-region-2015-2021</a:t>
            </a:r>
          </a:p>
        </p:txBody>
      </p:sp>
      <p:pic>
        <p:nvPicPr>
          <p:cNvPr id="5" name="Picture 4">
            <a:extLst>
              <a:ext uri="{FF2B5EF4-FFF2-40B4-BE49-F238E27FC236}">
                <a16:creationId xmlns:a16="http://schemas.microsoft.com/office/drawing/2014/main" id="{43EF1EDE-0751-A7B8-5428-AFBEDB9BE22C}"/>
              </a:ext>
            </a:extLst>
          </p:cNvPr>
          <p:cNvPicPr>
            <a:picLocks noChangeAspect="1"/>
          </p:cNvPicPr>
          <p:nvPr/>
        </p:nvPicPr>
        <p:blipFill>
          <a:blip r:embed="rId2"/>
          <a:stretch>
            <a:fillRect/>
          </a:stretch>
        </p:blipFill>
        <p:spPr>
          <a:xfrm>
            <a:off x="192522" y="260324"/>
            <a:ext cx="5793638" cy="4828032"/>
          </a:xfrm>
          <a:prstGeom prst="rect">
            <a:avLst/>
          </a:prstGeom>
        </p:spPr>
      </p:pic>
    </p:spTree>
    <p:extLst>
      <p:ext uri="{BB962C8B-B14F-4D97-AF65-F5344CB8AC3E}">
        <p14:creationId xmlns:p14="http://schemas.microsoft.com/office/powerpoint/2010/main" val="2669660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F2BF4-10EE-28C5-D837-FB40620181AC}"/>
              </a:ext>
            </a:extLst>
          </p:cNvPr>
          <p:cNvPicPr>
            <a:picLocks noChangeAspect="1"/>
          </p:cNvPicPr>
          <p:nvPr/>
        </p:nvPicPr>
        <p:blipFill>
          <a:blip r:embed="rId2"/>
          <a:stretch>
            <a:fillRect/>
          </a:stretch>
        </p:blipFill>
        <p:spPr>
          <a:xfrm>
            <a:off x="676955" y="0"/>
            <a:ext cx="10838089" cy="6858000"/>
          </a:xfrm>
          <a:prstGeom prst="rect">
            <a:avLst/>
          </a:prstGeom>
        </p:spPr>
      </p:pic>
    </p:spTree>
    <p:extLst>
      <p:ext uri="{BB962C8B-B14F-4D97-AF65-F5344CB8AC3E}">
        <p14:creationId xmlns:p14="http://schemas.microsoft.com/office/powerpoint/2010/main" val="162219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A6C84-E9F6-759F-7EC0-11BB00A3B105}"/>
              </a:ext>
            </a:extLst>
          </p:cNvPr>
          <p:cNvPicPr>
            <a:picLocks noChangeAspect="1"/>
          </p:cNvPicPr>
          <p:nvPr/>
        </p:nvPicPr>
        <p:blipFill>
          <a:blip r:embed="rId2"/>
          <a:stretch>
            <a:fillRect/>
          </a:stretch>
        </p:blipFill>
        <p:spPr>
          <a:xfrm>
            <a:off x="204460" y="0"/>
            <a:ext cx="11783080" cy="6858000"/>
          </a:xfrm>
          <a:prstGeom prst="rect">
            <a:avLst/>
          </a:prstGeom>
        </p:spPr>
      </p:pic>
    </p:spTree>
    <p:extLst>
      <p:ext uri="{BB962C8B-B14F-4D97-AF65-F5344CB8AC3E}">
        <p14:creationId xmlns:p14="http://schemas.microsoft.com/office/powerpoint/2010/main" val="2417391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25B79-0B6B-6957-6B1F-0FF37487673B}"/>
              </a:ext>
            </a:extLst>
          </p:cNvPr>
          <p:cNvPicPr>
            <a:picLocks noChangeAspect="1"/>
          </p:cNvPicPr>
          <p:nvPr/>
        </p:nvPicPr>
        <p:blipFill>
          <a:blip r:embed="rId2"/>
          <a:stretch>
            <a:fillRect/>
          </a:stretch>
        </p:blipFill>
        <p:spPr>
          <a:xfrm>
            <a:off x="2608740" y="0"/>
            <a:ext cx="6974519" cy="6858000"/>
          </a:xfrm>
          <a:prstGeom prst="rect">
            <a:avLst/>
          </a:prstGeom>
        </p:spPr>
      </p:pic>
    </p:spTree>
    <p:extLst>
      <p:ext uri="{BB962C8B-B14F-4D97-AF65-F5344CB8AC3E}">
        <p14:creationId xmlns:p14="http://schemas.microsoft.com/office/powerpoint/2010/main" val="3246182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B61DB-E566-257D-CCD8-A31B15430275}"/>
              </a:ext>
            </a:extLst>
          </p:cNvPr>
          <p:cNvPicPr>
            <a:picLocks noChangeAspect="1"/>
          </p:cNvPicPr>
          <p:nvPr/>
        </p:nvPicPr>
        <p:blipFill>
          <a:blip r:embed="rId2"/>
          <a:stretch>
            <a:fillRect/>
          </a:stretch>
        </p:blipFill>
        <p:spPr>
          <a:xfrm>
            <a:off x="0" y="343195"/>
            <a:ext cx="12192000" cy="6171609"/>
          </a:xfrm>
          <a:prstGeom prst="rect">
            <a:avLst/>
          </a:prstGeom>
        </p:spPr>
      </p:pic>
    </p:spTree>
    <p:extLst>
      <p:ext uri="{BB962C8B-B14F-4D97-AF65-F5344CB8AC3E}">
        <p14:creationId xmlns:p14="http://schemas.microsoft.com/office/powerpoint/2010/main" val="539582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10;Respondents in the absence of policy incentives&#10;&#10;Proportion of people who will not buy electric cars&#10;&#10;Purchase restriction policy&#10;&#10;&#10;| Travel restriction policy&#10;&#10;Private charging pile protection policy&#10;&#10;|Purchase subsidy&#10;&#10;&#10;&#10;| Exemption from purchase tax&#10;&#10;&#10;&#10;&#10;&#10;&#10;&#10;&#10;&#10;&#10;&#10;Incentives&#10;vehicle performance&#10;The cost&#10;acquisition cost&#10;word of mouth&#10;safety&#10;other&#10;Environmental friendly&#10;Exterior&#10;&#10;">
            <a:extLst>
              <a:ext uri="{FF2B5EF4-FFF2-40B4-BE49-F238E27FC236}">
                <a16:creationId xmlns:a16="http://schemas.microsoft.com/office/drawing/2014/main" id="{E175A73B-EFFB-5025-A8AD-6821810CAD1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ED778B8-1097-4280-BAA1-4C6798770C3D}"/>
              </a:ext>
            </a:extLst>
          </p:cNvPr>
          <p:cNvPicPr>
            <a:picLocks noChangeAspect="1"/>
          </p:cNvPicPr>
          <p:nvPr/>
        </p:nvPicPr>
        <p:blipFill>
          <a:blip r:embed="rId2"/>
          <a:stretch>
            <a:fillRect/>
          </a:stretch>
        </p:blipFill>
        <p:spPr>
          <a:xfrm>
            <a:off x="161925" y="47625"/>
            <a:ext cx="11868150" cy="6762750"/>
          </a:xfrm>
          <a:prstGeom prst="rect">
            <a:avLst/>
          </a:prstGeom>
        </p:spPr>
      </p:pic>
    </p:spTree>
    <p:extLst>
      <p:ext uri="{BB962C8B-B14F-4D97-AF65-F5344CB8AC3E}">
        <p14:creationId xmlns:p14="http://schemas.microsoft.com/office/powerpoint/2010/main" val="228983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3B2AF-C172-A37A-622E-61B75EB33FDE}"/>
              </a:ext>
            </a:extLst>
          </p:cNvPr>
          <p:cNvPicPr>
            <a:picLocks noChangeAspect="1"/>
          </p:cNvPicPr>
          <p:nvPr/>
        </p:nvPicPr>
        <p:blipFill>
          <a:blip r:embed="rId2"/>
          <a:stretch>
            <a:fillRect/>
          </a:stretch>
        </p:blipFill>
        <p:spPr>
          <a:xfrm>
            <a:off x="0" y="1198189"/>
            <a:ext cx="12192000" cy="4461621"/>
          </a:xfrm>
          <a:prstGeom prst="rect">
            <a:avLst/>
          </a:prstGeom>
        </p:spPr>
      </p:pic>
    </p:spTree>
    <p:extLst>
      <p:ext uri="{BB962C8B-B14F-4D97-AF65-F5344CB8AC3E}">
        <p14:creationId xmlns:p14="http://schemas.microsoft.com/office/powerpoint/2010/main" val="214804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20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10,000 vehicles&#10;billion people&#10;&#10;&#10;&#10;&#10;&#10;&#10;&#10;&#10;&#10;&#10;&#10;&#10;&#10;&#10;&#10;&#10;&#10;&#10;&#10;&#10;&#10;&#10;&#10;&#10;&#10;&#10;&#10;&#10;&#10;&#10;&#10;&#10;&#10;&#10;&#10;&#10;Year&#10;&#10;&#10;&#10;&#10;·Number of fuel-powered passenger vehicles&#10;New energy vehicle ownership&#10;·Population&#10;(right axis)&#10;">
            <a:extLst>
              <a:ext uri="{FF2B5EF4-FFF2-40B4-BE49-F238E27FC236}">
                <a16:creationId xmlns:a16="http://schemas.microsoft.com/office/drawing/2014/main" id="{86AF0A19-B376-17A4-9257-9EDF133F9A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7AA4B3A-A460-FFE5-73BD-F2A4623D1D68}"/>
              </a:ext>
            </a:extLst>
          </p:cNvPr>
          <p:cNvPicPr>
            <a:picLocks noChangeAspect="1"/>
          </p:cNvPicPr>
          <p:nvPr/>
        </p:nvPicPr>
        <p:blipFill>
          <a:blip r:embed="rId2"/>
          <a:stretch>
            <a:fillRect/>
          </a:stretch>
        </p:blipFill>
        <p:spPr>
          <a:xfrm>
            <a:off x="1225296" y="255691"/>
            <a:ext cx="8972550" cy="6041818"/>
          </a:xfrm>
          <a:prstGeom prst="rect">
            <a:avLst/>
          </a:prstGeom>
        </p:spPr>
      </p:pic>
    </p:spTree>
    <p:extLst>
      <p:ext uri="{BB962C8B-B14F-4D97-AF65-F5344CB8AC3E}">
        <p14:creationId xmlns:p14="http://schemas.microsoft.com/office/powerpoint/2010/main" val="128654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0AFD88-453C-400C-4C46-F16BE7422B91}"/>
              </a:ext>
            </a:extLst>
          </p:cNvPr>
          <p:cNvPicPr>
            <a:picLocks noChangeAspect="1"/>
          </p:cNvPicPr>
          <p:nvPr/>
        </p:nvPicPr>
        <p:blipFill>
          <a:blip r:embed="rId2"/>
          <a:stretch>
            <a:fillRect/>
          </a:stretch>
        </p:blipFill>
        <p:spPr>
          <a:xfrm>
            <a:off x="1905000" y="61912"/>
            <a:ext cx="8382000" cy="6734175"/>
          </a:xfrm>
          <a:prstGeom prst="rect">
            <a:avLst/>
          </a:prstGeom>
        </p:spPr>
      </p:pic>
    </p:spTree>
    <p:extLst>
      <p:ext uri="{BB962C8B-B14F-4D97-AF65-F5344CB8AC3E}">
        <p14:creationId xmlns:p14="http://schemas.microsoft.com/office/powerpoint/2010/main" val="2334242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772C8-7CDC-9B36-2B4B-083EFB911F2C}"/>
              </a:ext>
            </a:extLst>
          </p:cNvPr>
          <p:cNvPicPr>
            <a:picLocks noChangeAspect="1"/>
          </p:cNvPicPr>
          <p:nvPr/>
        </p:nvPicPr>
        <p:blipFill>
          <a:blip r:embed="rId2"/>
          <a:stretch>
            <a:fillRect/>
          </a:stretch>
        </p:blipFill>
        <p:spPr>
          <a:xfrm>
            <a:off x="2205037" y="923925"/>
            <a:ext cx="7781925" cy="5010150"/>
          </a:xfrm>
          <a:prstGeom prst="rect">
            <a:avLst/>
          </a:prstGeom>
        </p:spPr>
      </p:pic>
    </p:spTree>
    <p:extLst>
      <p:ext uri="{BB962C8B-B14F-4D97-AF65-F5344CB8AC3E}">
        <p14:creationId xmlns:p14="http://schemas.microsoft.com/office/powerpoint/2010/main" val="1792846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12605-05C6-E25A-1BE9-6F4821DC3610}"/>
              </a:ext>
            </a:extLst>
          </p:cNvPr>
          <p:cNvSpPr txBox="1"/>
          <p:nvPr/>
        </p:nvSpPr>
        <p:spPr>
          <a:xfrm>
            <a:off x="283464" y="173736"/>
            <a:ext cx="11612880" cy="5632311"/>
          </a:xfrm>
          <a:prstGeom prst="rect">
            <a:avLst/>
          </a:prstGeom>
          <a:noFill/>
        </p:spPr>
        <p:txBody>
          <a:bodyPr wrap="square" rtlCol="0">
            <a:spAutoFit/>
          </a:bodyPr>
          <a:lstStyle/>
          <a:p>
            <a:pPr algn="l" rtl="0" fontAlgn="base"/>
            <a:r>
              <a:rPr lang="en-US" sz="1800" b="1" i="0" dirty="0">
                <a:solidFill>
                  <a:srgbClr val="000000"/>
                </a:solidFill>
                <a:effectLst/>
                <a:latin typeface="Calibri Light" panose="020F0302020204030204" pitchFamily="34" charset="0"/>
              </a:rPr>
              <a:t>3.3 Transport </a:t>
            </a:r>
            <a:endParaRPr lang="en-US" b="1"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Calibri Light" panose="020F0302020204030204" pitchFamily="34" charset="0"/>
              </a:rPr>
              <a:t>3.3.1 Analysis </a:t>
            </a:r>
            <a:endParaRPr lang="en-US" b="1" i="0" dirty="0">
              <a:solidFill>
                <a:srgbClr val="000000"/>
              </a:solidFill>
              <a:effectLst/>
              <a:latin typeface="Segoe UI" panose="020B0502040204020203" pitchFamily="34" charset="0"/>
            </a:endParaRPr>
          </a:p>
          <a:p>
            <a:pPr algn="l" rtl="0" fontAlgn="base"/>
            <a:r>
              <a:rPr lang="en-US" sz="1800" b="1" i="0" dirty="0">
                <a:solidFill>
                  <a:srgbClr val="000000"/>
                </a:solidFill>
                <a:effectLst/>
                <a:latin typeface="Calibri" panose="020F0502020204030204" pitchFamily="34" charset="0"/>
              </a:rPr>
              <a:t>Regarding passenger transportation</a:t>
            </a:r>
            <a:r>
              <a:rPr lang="en-US" sz="1800" b="0" i="0" dirty="0">
                <a:solidFill>
                  <a:srgbClr val="000000"/>
                </a:solidFill>
                <a:effectLst/>
                <a:latin typeface="Calibri" panose="020F0502020204030204" pitchFamily="34" charset="0"/>
              </a:rPr>
              <a:t>, individual travel is closely related to the level of economic development. Data from the United States, Europe, and Japan show that </a:t>
            </a:r>
            <a:r>
              <a:rPr lang="en-US" sz="1800" b="0" i="0" dirty="0">
                <a:solidFill>
                  <a:srgbClr val="000000"/>
                </a:solidFill>
                <a:effectLst/>
                <a:highlight>
                  <a:srgbClr val="FFFF00"/>
                </a:highlight>
                <a:latin typeface="Calibri" panose="020F0502020204030204" pitchFamily="34" charset="0"/>
              </a:rPr>
              <a:t>per capita GDP reaches a </a:t>
            </a:r>
            <a:r>
              <a:rPr lang="en-US" sz="1800" b="1" i="0" dirty="0">
                <a:solidFill>
                  <a:srgbClr val="000000"/>
                </a:solidFill>
                <a:effectLst/>
                <a:highlight>
                  <a:srgbClr val="FFFF00"/>
                </a:highlight>
                <a:latin typeface="Calibri" panose="020F0502020204030204" pitchFamily="34" charset="0"/>
              </a:rPr>
              <a:t>saturated value of 15,000 to 20,000 kilometers per year at around $40,000</a:t>
            </a:r>
            <a:r>
              <a:rPr lang="en-US" sz="1800" b="0" i="0" dirty="0">
                <a:solidFill>
                  <a:srgbClr val="000000"/>
                </a:solidFill>
                <a:effectLst/>
                <a:highlight>
                  <a:srgbClr val="FFFF00"/>
                </a:highlight>
                <a:latin typeface="Calibri" panose="020F0502020204030204" pitchFamily="34" charset="0"/>
              </a:rPr>
              <a:t>. </a:t>
            </a:r>
            <a:r>
              <a:rPr lang="en-US" sz="1800" b="0" i="0" dirty="0">
                <a:solidFill>
                  <a:srgbClr val="000000"/>
                </a:solidFill>
                <a:effectLst/>
                <a:latin typeface="Calibri" panose="020F0502020204030204" pitchFamily="34" charset="0"/>
              </a:rPr>
              <a:t>Subsequently, it experiences a slight decline. Considering China's level of per capita </a:t>
            </a:r>
            <a:r>
              <a:rPr lang="en-US" sz="1800" b="0" i="0" strike="sngStrike" dirty="0">
                <a:solidFill>
                  <a:srgbClr val="000000"/>
                </a:solidFill>
                <a:effectLst/>
                <a:latin typeface="Calibri" panose="020F0502020204030204" pitchFamily="34" charset="0"/>
              </a:rPr>
              <a:t>GDP </a:t>
            </a:r>
            <a:r>
              <a:rPr lang="en-US" sz="1800" b="0" i="0" dirty="0">
                <a:solidFill>
                  <a:srgbClr val="000000"/>
                </a:solidFill>
                <a:effectLst/>
                <a:latin typeface="Calibri" panose="020F0502020204030204" pitchFamily="34" charset="0"/>
              </a:rPr>
              <a:t>km and its substantial population, coupled with the widespread adoption of long-distance communication technologies, which reduce the need for physical travel, it is expected that the domestic travel saturation level will be reached earlier than in advanced countries and at a relatively lower level. It is predicted to </a:t>
            </a:r>
            <a:r>
              <a:rPr lang="en-US" sz="1800" b="1" i="0" dirty="0">
                <a:solidFill>
                  <a:srgbClr val="000000"/>
                </a:solidFill>
                <a:effectLst/>
                <a:latin typeface="Calibri" panose="020F0502020204030204" pitchFamily="34" charset="0"/>
              </a:rPr>
              <a:t>i</a:t>
            </a:r>
            <a:r>
              <a:rPr lang="en-US" sz="1800" b="1" i="0" dirty="0">
                <a:solidFill>
                  <a:srgbClr val="000000"/>
                </a:solidFill>
                <a:effectLst/>
                <a:highlight>
                  <a:srgbClr val="FFFF00"/>
                </a:highlight>
                <a:latin typeface="Calibri" panose="020F0502020204030204" pitchFamily="34" charset="0"/>
              </a:rPr>
              <a:t>ncrease from the current 8,000 kilometers per year to 13,000 to 14,000 kilometers per year by 2040-2050</a:t>
            </a:r>
            <a:r>
              <a:rPr lang="en-US" sz="1800" b="0" i="0" dirty="0">
                <a:solidFill>
                  <a:srgbClr val="000000"/>
                </a:solidFill>
                <a:effectLst/>
                <a:highlight>
                  <a:srgbClr val="FFFF00"/>
                </a:highlight>
                <a:latin typeface="Calibri" panose="020F0502020204030204" pitchFamily="34" charset="0"/>
              </a:rPr>
              <a:t>. </a:t>
            </a:r>
            <a:endParaRPr lang="en-US" b="0" i="0" dirty="0">
              <a:solidFill>
                <a:srgbClr val="000000"/>
              </a:solidFill>
              <a:effectLst/>
              <a:highlight>
                <a:srgbClr val="FFFF00"/>
              </a:highlight>
              <a:latin typeface="Segoe UI" panose="020B0502040204020203" pitchFamily="34" charset="0"/>
            </a:endParaRPr>
          </a:p>
          <a:p>
            <a:pPr algn="l" rtl="0" fontAlgn="base"/>
            <a:r>
              <a:rPr lang="en-US" sz="1800" b="1" i="0" dirty="0">
                <a:solidFill>
                  <a:srgbClr val="000000"/>
                </a:solidFill>
                <a:effectLst/>
                <a:latin typeface="Calibri" panose="020F0502020204030204" pitchFamily="34" charset="0"/>
              </a:rPr>
              <a:t>Regarding freight transportation</a:t>
            </a:r>
            <a:r>
              <a:rPr lang="en-US" sz="1800" b="0" i="0" dirty="0">
                <a:solidFill>
                  <a:srgbClr val="000000"/>
                </a:solidFill>
                <a:effectLst/>
                <a:latin typeface="Calibri" panose="020F0502020204030204" pitchFamily="34" charset="0"/>
              </a:rPr>
              <a:t>, turnover is influenced by the volume of goods and the distance they are transported. Differences in goods turnover among different countries are mainly due to variances in cargo consumption and transport distances resulting from differences in land area, resource structure, and industrial composition. Based on international experience, in developed countries, when per capita GDP reaches $30,000 to $40,000, the volume of goods transport generally reaches saturation, with a range </a:t>
            </a:r>
            <a:r>
              <a:rPr lang="en-US" sz="1800" b="1" i="0" dirty="0">
                <a:solidFill>
                  <a:srgbClr val="000000"/>
                </a:solidFill>
                <a:effectLst/>
                <a:latin typeface="Calibri" panose="020F0502020204030204" pitchFamily="34" charset="0"/>
              </a:rPr>
              <a:t>of 40 to 70 tons</a:t>
            </a:r>
            <a:r>
              <a:rPr lang="en-US" sz="1800" b="0" i="0" dirty="0">
                <a:solidFill>
                  <a:srgbClr val="000000"/>
                </a:solidFill>
                <a:effectLst/>
                <a:latin typeface="Calibri" panose="020F0502020204030204" pitchFamily="34" charset="0"/>
              </a:rPr>
              <a:t> per person. China's current per capita volume of goods transported is approximately 33 tons, indicating significant room for growth. It is expected to reach a saturation level of </a:t>
            </a:r>
            <a:r>
              <a:rPr lang="en-US" sz="1800" b="1" i="0" dirty="0">
                <a:solidFill>
                  <a:srgbClr val="000000"/>
                </a:solidFill>
                <a:effectLst/>
                <a:latin typeface="Calibri" panose="020F0502020204030204" pitchFamily="34" charset="0"/>
              </a:rPr>
              <a:t>40 to 50 tons</a:t>
            </a:r>
            <a:r>
              <a:rPr lang="en-US" sz="1800" b="0" i="0" dirty="0">
                <a:solidFill>
                  <a:srgbClr val="000000"/>
                </a:solidFill>
                <a:effectLst/>
                <a:latin typeface="Calibri" panose="020F0502020204030204" pitchFamily="34" charset="0"/>
              </a:rPr>
              <a:t> per person around 2040.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summary, around 2040, China's total transportation volume is expected to reach saturation, followed by a decrease in total transportation demand as the population declines and the demand for </a:t>
            </a:r>
            <a:r>
              <a:rPr lang="en-US" sz="1800" b="1" i="0" dirty="0">
                <a:solidFill>
                  <a:srgbClr val="000000"/>
                </a:solidFill>
                <a:effectLst/>
                <a:latin typeface="Calibri" panose="020F0502020204030204" pitchFamily="34" charset="0"/>
              </a:rPr>
              <a:t>energy-intensive production materials(coal)</a:t>
            </a:r>
            <a:r>
              <a:rPr lang="en-US" sz="1800" b="0" i="0" dirty="0">
                <a:solidFill>
                  <a:srgbClr val="000000"/>
                </a:solidFill>
                <a:effectLst/>
                <a:latin typeface="Calibri" panose="020F0502020204030204" pitchFamily="34" charset="0"/>
              </a:rPr>
              <a:t> diminishes. The peak in freight demand is expected to precede that of passenger demand. </a:t>
            </a:r>
            <a:endParaRPr lang="en-US" b="0" i="0" dirty="0">
              <a:solidFill>
                <a:srgbClr val="000000"/>
              </a:solidFill>
              <a:effectLst/>
              <a:latin typeface="Segoe UI" panose="020B0502040204020203" pitchFamily="34" charset="0"/>
            </a:endParaRPr>
          </a:p>
          <a:p>
            <a:endParaRPr lang="en-US" dirty="0"/>
          </a:p>
        </p:txBody>
      </p:sp>
      <p:pic>
        <p:nvPicPr>
          <p:cNvPr id="4" name="Picture 3">
            <a:extLst>
              <a:ext uri="{FF2B5EF4-FFF2-40B4-BE49-F238E27FC236}">
                <a16:creationId xmlns:a16="http://schemas.microsoft.com/office/drawing/2014/main" id="{28C5FC31-D049-7661-42C8-C772C2DE87C3}"/>
              </a:ext>
            </a:extLst>
          </p:cNvPr>
          <p:cNvPicPr>
            <a:picLocks noChangeAspect="1"/>
          </p:cNvPicPr>
          <p:nvPr/>
        </p:nvPicPr>
        <p:blipFill>
          <a:blip r:embed="rId3"/>
          <a:stretch>
            <a:fillRect/>
          </a:stretch>
        </p:blipFill>
        <p:spPr>
          <a:xfrm>
            <a:off x="6400800" y="5609231"/>
            <a:ext cx="5620344" cy="2150065"/>
          </a:xfrm>
          <a:prstGeom prst="rect">
            <a:avLst/>
          </a:prstGeom>
        </p:spPr>
      </p:pic>
    </p:spTree>
    <p:extLst>
      <p:ext uri="{BB962C8B-B14F-4D97-AF65-F5344CB8AC3E}">
        <p14:creationId xmlns:p14="http://schemas.microsoft.com/office/powerpoint/2010/main" val="2492101493"/>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1AA44D-0DAE-212E-4454-D2E06DF18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096"/>
            <a:ext cx="5591175"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graph with a line and a blue line&#10;&#10;Description automatically generated">
            <a:extLst>
              <a:ext uri="{FF2B5EF4-FFF2-40B4-BE49-F238E27FC236}">
                <a16:creationId xmlns:a16="http://schemas.microsoft.com/office/drawing/2014/main" id="{D8212EE0-170D-57C9-679E-94152370E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171" y="525096"/>
            <a:ext cx="5724517" cy="4293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3BF25A-C5F4-075E-AF33-FC1BDF409EA9}"/>
              </a:ext>
            </a:extLst>
          </p:cNvPr>
          <p:cNvSpPr txBox="1"/>
          <p:nvPr/>
        </p:nvSpPr>
        <p:spPr>
          <a:xfrm>
            <a:off x="597159" y="4818484"/>
            <a:ext cx="8070980" cy="2031325"/>
          </a:xfrm>
          <a:prstGeom prst="rect">
            <a:avLst/>
          </a:prstGeom>
          <a:noFill/>
        </p:spPr>
        <p:txBody>
          <a:bodyPr wrap="square" rtlCol="0">
            <a:spAutoFit/>
          </a:bodyPr>
          <a:lstStyle/>
          <a:p>
            <a:r>
              <a:rPr lang="en-US" dirty="0"/>
              <a:t>Km per capita at 2020 vs 2040/2050:</a:t>
            </a:r>
          </a:p>
          <a:p>
            <a:endParaRPr lang="en-US" dirty="0"/>
          </a:p>
          <a:p>
            <a:endParaRPr lang="en-US" dirty="0"/>
          </a:p>
          <a:p>
            <a:r>
              <a:rPr lang="en-US" dirty="0" err="1"/>
              <a:t>Gdp</a:t>
            </a:r>
            <a:r>
              <a:rPr lang="en-US" dirty="0"/>
              <a:t> per capita at 2040/2050:</a:t>
            </a:r>
          </a:p>
          <a:p>
            <a:r>
              <a:rPr lang="en-US" dirty="0"/>
              <a:t>5/1400=0.0035</a:t>
            </a:r>
          </a:p>
          <a:p>
            <a:endParaRPr lang="en-US" dirty="0"/>
          </a:p>
          <a:p>
            <a:endParaRPr lang="en-US" dirty="0"/>
          </a:p>
        </p:txBody>
      </p:sp>
      <p:graphicFrame>
        <p:nvGraphicFramePr>
          <p:cNvPr id="3" name="Table 2">
            <a:extLst>
              <a:ext uri="{FF2B5EF4-FFF2-40B4-BE49-F238E27FC236}">
                <a16:creationId xmlns:a16="http://schemas.microsoft.com/office/drawing/2014/main" id="{C30728FB-6362-BDC5-14BD-765C1FF9D1E4}"/>
              </a:ext>
            </a:extLst>
          </p:cNvPr>
          <p:cNvGraphicFramePr>
            <a:graphicFrameLocks noGrp="1"/>
          </p:cNvGraphicFramePr>
          <p:nvPr>
            <p:extLst>
              <p:ext uri="{D42A27DB-BD31-4B8C-83A1-F6EECF244321}">
                <p14:modId xmlns:p14="http://schemas.microsoft.com/office/powerpoint/2010/main" val="4227718165"/>
              </p:ext>
            </p:extLst>
          </p:nvPr>
        </p:nvGraphicFramePr>
        <p:xfrm>
          <a:off x="5243804" y="4994088"/>
          <a:ext cx="5931159" cy="1483360"/>
        </p:xfrm>
        <a:graphic>
          <a:graphicData uri="http://schemas.openxmlformats.org/drawingml/2006/table">
            <a:tbl>
              <a:tblPr firstRow="1" bandRow="1">
                <a:tableStyleId>{5C22544A-7EE6-4342-B048-85BDC9FD1C3A}</a:tableStyleId>
              </a:tblPr>
              <a:tblGrid>
                <a:gridCol w="1977053">
                  <a:extLst>
                    <a:ext uri="{9D8B030D-6E8A-4147-A177-3AD203B41FA5}">
                      <a16:colId xmlns:a16="http://schemas.microsoft.com/office/drawing/2014/main" val="2571130630"/>
                    </a:ext>
                  </a:extLst>
                </a:gridCol>
                <a:gridCol w="1977053">
                  <a:extLst>
                    <a:ext uri="{9D8B030D-6E8A-4147-A177-3AD203B41FA5}">
                      <a16:colId xmlns:a16="http://schemas.microsoft.com/office/drawing/2014/main" val="2851709819"/>
                    </a:ext>
                  </a:extLst>
                </a:gridCol>
                <a:gridCol w="1977053">
                  <a:extLst>
                    <a:ext uri="{9D8B030D-6E8A-4147-A177-3AD203B41FA5}">
                      <a16:colId xmlns:a16="http://schemas.microsoft.com/office/drawing/2014/main" val="2867247893"/>
                    </a:ext>
                  </a:extLst>
                </a:gridCol>
              </a:tblGrid>
              <a:tr h="370840">
                <a:tc>
                  <a:txBody>
                    <a:bodyPr/>
                    <a:lstStyle/>
                    <a:p>
                      <a:r>
                        <a:rPr lang="en-US" dirty="0"/>
                        <a:t>medium</a:t>
                      </a:r>
                    </a:p>
                  </a:txBody>
                  <a:tcPr/>
                </a:tc>
                <a:tc>
                  <a:txBody>
                    <a:bodyPr/>
                    <a:lstStyle/>
                    <a:p>
                      <a:r>
                        <a:rPr lang="en-US" dirty="0"/>
                        <a:t>measure</a:t>
                      </a:r>
                    </a:p>
                  </a:txBody>
                  <a:tcPr/>
                </a:tc>
                <a:tc>
                  <a:txBody>
                    <a:bodyPr/>
                    <a:lstStyle/>
                    <a:p>
                      <a:r>
                        <a:rPr lang="en-US" dirty="0"/>
                        <a:t>year</a:t>
                      </a:r>
                    </a:p>
                  </a:txBody>
                  <a:tcPr/>
                </a:tc>
                <a:extLst>
                  <a:ext uri="{0D108BD9-81ED-4DB2-BD59-A6C34878D82A}">
                    <a16:rowId xmlns:a16="http://schemas.microsoft.com/office/drawing/2014/main" val="4010592168"/>
                  </a:ext>
                </a:extLst>
              </a:tr>
              <a:tr h="370840">
                <a:tc>
                  <a:txBody>
                    <a:bodyPr/>
                    <a:lstStyle/>
                    <a:p>
                      <a:r>
                        <a:rPr lang="en-US" dirty="0"/>
                        <a:t>road</a:t>
                      </a:r>
                    </a:p>
                  </a:txBody>
                  <a:tcPr/>
                </a:tc>
                <a:tc>
                  <a:txBody>
                    <a:bodyPr/>
                    <a:lstStyle/>
                    <a:p>
                      <a:r>
                        <a:rPr lang="en-US" dirty="0" err="1"/>
                        <a:t>pKm</a:t>
                      </a:r>
                      <a:endParaRPr lang="en-US" dirty="0"/>
                    </a:p>
                  </a:txBody>
                  <a:tcPr/>
                </a:tc>
                <a:tc>
                  <a:txBody>
                    <a:bodyPr/>
                    <a:lstStyle/>
                    <a:p>
                      <a:r>
                        <a:rPr lang="en-US" dirty="0"/>
                        <a:t>2020</a:t>
                      </a:r>
                    </a:p>
                  </a:txBody>
                  <a:tcPr/>
                </a:tc>
                <a:extLst>
                  <a:ext uri="{0D108BD9-81ED-4DB2-BD59-A6C34878D82A}">
                    <a16:rowId xmlns:a16="http://schemas.microsoft.com/office/drawing/2014/main" val="33664149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Road</a:t>
                      </a:r>
                    </a:p>
                  </a:txBody>
                  <a:tcPr/>
                </a:tc>
                <a:tc>
                  <a:txBody>
                    <a:bodyPr/>
                    <a:lstStyle/>
                    <a:p>
                      <a:r>
                        <a:rPr lang="en-US" dirty="0" err="1"/>
                        <a:t>pKm</a:t>
                      </a:r>
                      <a:endParaRPr lang="en-US" dirty="0"/>
                    </a:p>
                  </a:txBody>
                  <a:tcPr/>
                </a:tc>
                <a:tc>
                  <a:txBody>
                    <a:bodyPr/>
                    <a:lstStyle/>
                    <a:p>
                      <a:r>
                        <a:rPr lang="en-US" dirty="0"/>
                        <a:t>2040</a:t>
                      </a:r>
                    </a:p>
                  </a:txBody>
                  <a:tcPr/>
                </a:tc>
                <a:extLst>
                  <a:ext uri="{0D108BD9-81ED-4DB2-BD59-A6C34878D82A}">
                    <a16:rowId xmlns:a16="http://schemas.microsoft.com/office/drawing/2014/main" val="6235597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road</a:t>
                      </a:r>
                    </a:p>
                  </a:txBody>
                  <a:tcPr/>
                </a:tc>
                <a:tc>
                  <a:txBody>
                    <a:bodyPr/>
                    <a:lstStyle/>
                    <a:p>
                      <a:r>
                        <a:rPr lang="en-US" dirty="0" err="1"/>
                        <a:t>pkm</a:t>
                      </a:r>
                      <a:endParaRPr lang="en-US" dirty="0"/>
                    </a:p>
                  </a:txBody>
                  <a:tcPr/>
                </a:tc>
                <a:tc>
                  <a:txBody>
                    <a:bodyPr/>
                    <a:lstStyle/>
                    <a:p>
                      <a:r>
                        <a:rPr lang="en-US" dirty="0"/>
                        <a:t>2050</a:t>
                      </a:r>
                    </a:p>
                  </a:txBody>
                  <a:tcPr/>
                </a:tc>
                <a:extLst>
                  <a:ext uri="{0D108BD9-81ED-4DB2-BD59-A6C34878D82A}">
                    <a16:rowId xmlns:a16="http://schemas.microsoft.com/office/drawing/2014/main" val="3680585530"/>
                  </a:ext>
                </a:extLst>
              </a:tr>
            </a:tbl>
          </a:graphicData>
        </a:graphic>
      </p:graphicFrame>
    </p:spTree>
    <p:extLst>
      <p:ext uri="{BB962C8B-B14F-4D97-AF65-F5344CB8AC3E}">
        <p14:creationId xmlns:p14="http://schemas.microsoft.com/office/powerpoint/2010/main" val="4097591607"/>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770799-CDBE-5479-A19B-90D6FDDA668E}"/>
              </a:ext>
            </a:extLst>
          </p:cNvPr>
          <p:cNvSpPr txBox="1"/>
          <p:nvPr/>
        </p:nvSpPr>
        <p:spPr>
          <a:xfrm>
            <a:off x="347472" y="182880"/>
            <a:ext cx="11301984" cy="2862322"/>
          </a:xfrm>
          <a:prstGeom prst="rect">
            <a:avLst/>
          </a:prstGeom>
          <a:noFill/>
        </p:spPr>
        <p:txBody>
          <a:bodyPr wrap="square">
            <a:spAutoFit/>
          </a:bodyPr>
          <a:lstStyle/>
          <a:p>
            <a:pPr algn="l" rtl="0" fontAlgn="base"/>
            <a:r>
              <a:rPr lang="en-US" sz="1800" b="1" i="0" dirty="0">
                <a:solidFill>
                  <a:srgbClr val="000000"/>
                </a:solidFill>
                <a:effectLst/>
                <a:latin typeface="Calibri" panose="020F0502020204030204" pitchFamily="34" charset="0"/>
              </a:rPr>
              <a:t>Regarding freight transportation</a:t>
            </a:r>
            <a:r>
              <a:rPr lang="en-US" sz="1800" b="0" i="0" dirty="0">
                <a:solidFill>
                  <a:srgbClr val="000000"/>
                </a:solidFill>
                <a:effectLst/>
                <a:latin typeface="Calibri" panose="020F0502020204030204" pitchFamily="34" charset="0"/>
              </a:rPr>
              <a:t>, turnover is influenced by the volume of goods and the distance they are transported. Differences in goods turnover among different countries are mainly due to variances in cargo consumption and transport distances resulting from differences in land area, resource structure, and industrial composition. Based on international experience, in developed countries, when per capita GDP reaches $30,000 to $40,000, the volume of goods transport generally reaches saturation, with a range </a:t>
            </a:r>
            <a:r>
              <a:rPr lang="en-US" sz="1800" b="1" i="0" dirty="0">
                <a:solidFill>
                  <a:srgbClr val="000000"/>
                </a:solidFill>
                <a:effectLst/>
                <a:latin typeface="Calibri" panose="020F0502020204030204" pitchFamily="34" charset="0"/>
              </a:rPr>
              <a:t>of 40 to 70 tons</a:t>
            </a:r>
            <a:r>
              <a:rPr lang="en-US" sz="1800" b="0" i="0" dirty="0">
                <a:solidFill>
                  <a:srgbClr val="000000"/>
                </a:solidFill>
                <a:effectLst/>
                <a:latin typeface="Calibri" panose="020F0502020204030204" pitchFamily="34" charset="0"/>
              </a:rPr>
              <a:t> per person. China's current per capita volume of goods transported is approximately 33 tons, indicating significant room for growth. It is expected to reach a saturation level of </a:t>
            </a:r>
            <a:r>
              <a:rPr lang="en-US" sz="1800" b="1" i="0" dirty="0">
                <a:solidFill>
                  <a:srgbClr val="000000"/>
                </a:solidFill>
                <a:effectLst/>
                <a:latin typeface="Calibri" panose="020F0502020204030204" pitchFamily="34" charset="0"/>
              </a:rPr>
              <a:t>40 to 50 tons</a:t>
            </a:r>
            <a:r>
              <a:rPr lang="en-US" sz="1800" b="0" i="0" dirty="0">
                <a:solidFill>
                  <a:srgbClr val="000000"/>
                </a:solidFill>
                <a:effectLst/>
                <a:latin typeface="Calibri" panose="020F0502020204030204" pitchFamily="34" charset="0"/>
              </a:rPr>
              <a:t> per person around 2040.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In summary, around 2040, China's total transportation volume is expected to reach saturation, followed by a decrease in total transportation demand as the population declines and the demand for </a:t>
            </a:r>
            <a:r>
              <a:rPr lang="en-US" sz="1800" b="1" i="0" dirty="0">
                <a:solidFill>
                  <a:srgbClr val="000000"/>
                </a:solidFill>
                <a:effectLst/>
                <a:latin typeface="Calibri" panose="020F0502020204030204" pitchFamily="34" charset="0"/>
              </a:rPr>
              <a:t>energy-intensive production materials(coal)</a:t>
            </a:r>
            <a:r>
              <a:rPr lang="en-US" sz="1800" b="0" i="0" dirty="0">
                <a:solidFill>
                  <a:srgbClr val="000000"/>
                </a:solidFill>
                <a:effectLst/>
                <a:latin typeface="Calibri" panose="020F0502020204030204" pitchFamily="34" charset="0"/>
              </a:rPr>
              <a:t> diminishes. The peak in freight demand is expected to precede that of passenger demand. </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8617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3B6357-518A-B00E-063E-E0567904B6B1}"/>
              </a:ext>
            </a:extLst>
          </p:cNvPr>
          <p:cNvSpPr txBox="1"/>
          <p:nvPr/>
        </p:nvSpPr>
        <p:spPr>
          <a:xfrm>
            <a:off x="0" y="173736"/>
            <a:ext cx="12192000" cy="3693319"/>
          </a:xfrm>
          <a:prstGeom prst="rect">
            <a:avLst/>
          </a:prstGeom>
          <a:noFill/>
        </p:spPr>
        <p:txBody>
          <a:bodyPr wrap="square" rtlCol="0">
            <a:spAutoFit/>
          </a:bodyPr>
          <a:lstStyle/>
          <a:p>
            <a:r>
              <a:rPr lang="en-US" sz="1800" b="0" i="0" dirty="0">
                <a:solidFill>
                  <a:srgbClr val="000000"/>
                </a:solidFill>
                <a:effectLst/>
                <a:latin typeface="Calibri" panose="020F0502020204030204" pitchFamily="34" charset="0"/>
              </a:rPr>
              <a:t>With the introduction of electrification, efficiency improvements, a declining population after reaching its peak, and the continued maturation of the sharing economy, the growth rate of energy consumption in transportation is expected to slow down. It is projected to peak around 2030, at approximately </a:t>
            </a:r>
            <a:r>
              <a:rPr lang="en-US" sz="1800" b="0" i="0" dirty="0">
                <a:solidFill>
                  <a:srgbClr val="000000"/>
                </a:solidFill>
                <a:effectLst/>
                <a:highlight>
                  <a:srgbClr val="FFFF00"/>
                </a:highlight>
                <a:latin typeface="Calibri" panose="020F0502020204030204" pitchFamily="34" charset="0"/>
              </a:rPr>
              <a:t>7.19 billion </a:t>
            </a:r>
            <a:r>
              <a:rPr lang="en-US" sz="1800" b="0" i="0" dirty="0" err="1">
                <a:solidFill>
                  <a:srgbClr val="000000"/>
                </a:solidFill>
                <a:effectLst/>
                <a:highlight>
                  <a:srgbClr val="FFFF00"/>
                </a:highlight>
                <a:latin typeface="Calibri" panose="020F0502020204030204" pitchFamily="34" charset="0"/>
              </a:rPr>
              <a:t>tce</a:t>
            </a:r>
            <a:r>
              <a:rPr lang="en-US" sz="1800" b="0" i="0" dirty="0">
                <a:solidFill>
                  <a:srgbClr val="000000"/>
                </a:solidFill>
                <a:effectLst/>
                <a:latin typeface="Calibri" panose="020F0502020204030204" pitchFamily="34" charset="0"/>
              </a:rPr>
              <a:t>. Between 2020 and 2030, the annual growth rate will be approximately 1.64%, followed by a continuous decline. By 2060, it is expected to decrease to approximately </a:t>
            </a:r>
            <a:r>
              <a:rPr lang="en-US" sz="1800" b="0" i="0" dirty="0">
                <a:solidFill>
                  <a:srgbClr val="000000"/>
                </a:solidFill>
                <a:effectLst/>
                <a:highlight>
                  <a:srgbClr val="FFFF00"/>
                </a:highlight>
                <a:latin typeface="Calibri" panose="020F0502020204030204" pitchFamily="34" charset="0"/>
              </a:rPr>
              <a:t>3.91 billion </a:t>
            </a:r>
            <a:r>
              <a:rPr lang="en-US" sz="1800" b="0" i="0" dirty="0" err="1">
                <a:solidFill>
                  <a:srgbClr val="000000"/>
                </a:solidFill>
                <a:effectLst/>
                <a:highlight>
                  <a:srgbClr val="FFFF00"/>
                </a:highlight>
                <a:latin typeface="Calibri" panose="020F0502020204030204" pitchFamily="34" charset="0"/>
              </a:rPr>
              <a:t>tce</a:t>
            </a:r>
            <a:r>
              <a:rPr lang="en-US" sz="1800" b="0" i="0" dirty="0">
                <a:solidFill>
                  <a:srgbClr val="000000"/>
                </a:solidFill>
                <a:effectLst/>
                <a:latin typeface="Calibri" panose="020F0502020204030204" pitchFamily="34" charset="0"/>
              </a:rPr>
              <a:t>. </a:t>
            </a:r>
          </a:p>
          <a:p>
            <a:endParaRPr lang="en-US" dirty="0">
              <a:solidFill>
                <a:srgbClr val="000000"/>
              </a:solidFill>
              <a:latin typeface="Calibri" panose="020F0502020204030204" pitchFamily="34" charset="0"/>
            </a:endParaRPr>
          </a:p>
          <a:p>
            <a:r>
              <a:rPr lang="en-US" dirty="0" err="1"/>
              <a:t>Tce</a:t>
            </a:r>
            <a:r>
              <a:rPr lang="en-US" dirty="0"/>
              <a:t> to PJ:</a:t>
            </a:r>
          </a:p>
          <a:p>
            <a:pPr algn="l"/>
            <a:r>
              <a:rPr lang="en-US" b="0" i="0" dirty="0">
                <a:solidFill>
                  <a:srgbClr val="333333"/>
                </a:solidFill>
                <a:effectLst/>
                <a:latin typeface="Segoe UI" panose="020B0502040204020203" pitchFamily="34" charset="0"/>
              </a:rPr>
              <a:t>1 </a:t>
            </a:r>
            <a:r>
              <a:rPr lang="en-US" b="0" i="0" dirty="0" err="1">
                <a:solidFill>
                  <a:srgbClr val="333333"/>
                </a:solidFill>
                <a:effectLst/>
                <a:latin typeface="Segoe UI" panose="020B0502040204020203" pitchFamily="34" charset="0"/>
              </a:rPr>
              <a:t>tce</a:t>
            </a:r>
            <a:r>
              <a:rPr lang="en-US" b="0" i="0" dirty="0">
                <a:solidFill>
                  <a:srgbClr val="333333"/>
                </a:solidFill>
                <a:effectLst/>
                <a:latin typeface="Segoe UI" panose="020B0502040204020203" pitchFamily="34" charset="0"/>
              </a:rPr>
              <a:t> to is 29.3076 </a:t>
            </a:r>
            <a:r>
              <a:rPr lang="en-US" b="0" i="0" dirty="0" err="1">
                <a:solidFill>
                  <a:srgbClr val="333333"/>
                </a:solidFill>
                <a:effectLst/>
                <a:latin typeface="Segoe UI" panose="020B0502040204020203" pitchFamily="34" charset="0"/>
              </a:rPr>
              <a:t>gj</a:t>
            </a:r>
            <a:r>
              <a:rPr lang="en-US" b="0" i="0" dirty="0">
                <a:solidFill>
                  <a:srgbClr val="333333"/>
                </a:solidFill>
                <a:effectLst/>
                <a:latin typeface="Segoe UI" panose="020B0502040204020203" pitchFamily="34" charset="0"/>
              </a:rPr>
              <a:t> or </a:t>
            </a:r>
            <a:r>
              <a:rPr lang="en-US" b="1" i="0" dirty="0">
                <a:solidFill>
                  <a:srgbClr val="BCC0C3"/>
                </a:solidFill>
                <a:effectLst/>
                <a:latin typeface="arial" panose="020B0604020202020204" pitchFamily="34" charset="0"/>
              </a:rPr>
              <a:t> </a:t>
            </a:r>
            <a:r>
              <a:rPr lang="en-US" dirty="0">
                <a:solidFill>
                  <a:srgbClr val="333333"/>
                </a:solidFill>
                <a:latin typeface="Segoe UI" panose="020B0502040204020203" pitchFamily="34" charset="0"/>
              </a:rPr>
              <a:t>2.9288E-5 </a:t>
            </a:r>
            <a:r>
              <a:rPr lang="en-US" dirty="0" err="1">
                <a:solidFill>
                  <a:srgbClr val="333333"/>
                </a:solidFill>
                <a:latin typeface="Segoe UI" panose="020B0502040204020203" pitchFamily="34" charset="0"/>
              </a:rPr>
              <a:t>pj</a:t>
            </a:r>
            <a:endParaRPr lang="en-US" dirty="0">
              <a:solidFill>
                <a:srgbClr val="333333"/>
              </a:solidFill>
              <a:latin typeface="Segoe UI" panose="020B0502040204020203" pitchFamily="34" charset="0"/>
            </a:endParaRPr>
          </a:p>
          <a:p>
            <a:pPr algn="l"/>
            <a:r>
              <a:rPr lang="en-US" b="0" i="0" dirty="0">
                <a:solidFill>
                  <a:srgbClr val="333333"/>
                </a:solidFill>
                <a:effectLst/>
                <a:latin typeface="Segoe UI" panose="020B0502040204020203" pitchFamily="34" charset="0"/>
              </a:rPr>
              <a:t>1 </a:t>
            </a:r>
            <a:r>
              <a:rPr lang="en-US" b="0" i="0" dirty="0" err="1">
                <a:solidFill>
                  <a:srgbClr val="333333"/>
                </a:solidFill>
                <a:effectLst/>
                <a:latin typeface="Segoe UI" panose="020B0502040204020203" pitchFamily="34" charset="0"/>
              </a:rPr>
              <a:t>pj</a:t>
            </a:r>
            <a:r>
              <a:rPr lang="en-US" b="0" i="0" dirty="0">
                <a:solidFill>
                  <a:srgbClr val="333333"/>
                </a:solidFill>
                <a:effectLst/>
                <a:latin typeface="Segoe UI" panose="020B0502040204020203" pitchFamily="34" charset="0"/>
              </a:rPr>
              <a:t> is a million </a:t>
            </a:r>
            <a:r>
              <a:rPr lang="en-US" b="0" i="0" dirty="0" err="1">
                <a:solidFill>
                  <a:srgbClr val="333333"/>
                </a:solidFill>
                <a:effectLst/>
                <a:latin typeface="Segoe UI" panose="020B0502040204020203" pitchFamily="34" charset="0"/>
              </a:rPr>
              <a:t>gj</a:t>
            </a:r>
            <a:endParaRPr lang="en-US" b="0" i="0" dirty="0">
              <a:solidFill>
                <a:srgbClr val="333333"/>
              </a:solidFill>
              <a:effectLst/>
              <a:latin typeface="Segoe UI" panose="020B0502040204020203" pitchFamily="34" charset="0"/>
            </a:endParaRPr>
          </a:p>
          <a:p>
            <a:endParaRPr lang="en-US" dirty="0"/>
          </a:p>
          <a:p>
            <a:r>
              <a:rPr lang="en-US" dirty="0"/>
              <a:t>7.19billion </a:t>
            </a:r>
            <a:r>
              <a:rPr lang="en-US" dirty="0" err="1"/>
              <a:t>tce</a:t>
            </a:r>
            <a:r>
              <a:rPr lang="en-US" dirty="0"/>
              <a:t> = 231.823116 billion </a:t>
            </a:r>
            <a:r>
              <a:rPr lang="en-US" dirty="0" err="1"/>
              <a:t>gj</a:t>
            </a:r>
            <a:endParaRPr lang="en-US" dirty="0"/>
          </a:p>
          <a:p>
            <a:r>
              <a:rPr lang="en-US" dirty="0"/>
              <a:t>= 231.823116 billion / 1e6 = 231k </a:t>
            </a:r>
            <a:r>
              <a:rPr lang="en-US" dirty="0" err="1"/>
              <a:t>pj</a:t>
            </a:r>
            <a:endParaRPr lang="en-US" dirty="0"/>
          </a:p>
          <a:p>
            <a:endParaRPr lang="en-US" dirty="0"/>
          </a:p>
          <a:p>
            <a:r>
              <a:rPr lang="en-US" dirty="0"/>
              <a:t>7.19e9 * 2.92e-5 = 209,948</a:t>
            </a:r>
          </a:p>
        </p:txBody>
      </p:sp>
    </p:spTree>
    <p:extLst>
      <p:ext uri="{BB962C8B-B14F-4D97-AF65-F5344CB8AC3E}">
        <p14:creationId xmlns:p14="http://schemas.microsoft.com/office/powerpoint/2010/main" val="104904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aper with a line drawn on it&#10;&#10;Description automatically generated">
            <a:extLst>
              <a:ext uri="{FF2B5EF4-FFF2-40B4-BE49-F238E27FC236}">
                <a16:creationId xmlns:a16="http://schemas.microsoft.com/office/drawing/2014/main" id="{9DCC1C30-841C-7682-EF9D-74F9B19E5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358" y="1548574"/>
            <a:ext cx="6010275" cy="601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7D01D9-45EF-48A2-78B8-C0D6DEE428A8}"/>
              </a:ext>
            </a:extLst>
          </p:cNvPr>
          <p:cNvPicPr>
            <a:picLocks noChangeAspect="1"/>
          </p:cNvPicPr>
          <p:nvPr/>
        </p:nvPicPr>
        <p:blipFill>
          <a:blip r:embed="rId3"/>
          <a:stretch>
            <a:fillRect/>
          </a:stretch>
        </p:blipFill>
        <p:spPr>
          <a:xfrm>
            <a:off x="112343" y="-1975104"/>
            <a:ext cx="6864962" cy="6858000"/>
          </a:xfrm>
          <a:prstGeom prst="rect">
            <a:avLst/>
          </a:prstGeom>
        </p:spPr>
      </p:pic>
    </p:spTree>
    <p:extLst>
      <p:ext uri="{BB962C8B-B14F-4D97-AF65-F5344CB8AC3E}">
        <p14:creationId xmlns:p14="http://schemas.microsoft.com/office/powerpoint/2010/main" val="1645629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0E32B6-5FED-E013-FFCF-506EC7DEF3E1}"/>
              </a:ext>
            </a:extLst>
          </p:cNvPr>
          <p:cNvSpPr txBox="1"/>
          <p:nvPr/>
        </p:nvSpPr>
        <p:spPr>
          <a:xfrm>
            <a:off x="287866" y="914400"/>
            <a:ext cx="9884833" cy="6186309"/>
          </a:xfrm>
          <a:prstGeom prst="rect">
            <a:avLst/>
          </a:prstGeom>
          <a:noFill/>
        </p:spPr>
        <p:txBody>
          <a:bodyPr wrap="square" rtlCol="0">
            <a:spAutoFit/>
          </a:bodyPr>
          <a:lstStyle/>
          <a:p>
            <a:r>
              <a:rPr lang="en-US" dirty="0"/>
              <a:t>My own thoughts:</a:t>
            </a:r>
          </a:p>
          <a:p>
            <a:r>
              <a:rPr lang="en-US" dirty="0"/>
              <a:t>What to do about negative freight growth arising from </a:t>
            </a:r>
            <a:r>
              <a:rPr lang="en-US" dirty="0" err="1"/>
              <a:t>gdp</a:t>
            </a:r>
            <a:r>
              <a:rPr lang="en-US" dirty="0"/>
              <a:t> growth – x?</a:t>
            </a:r>
          </a:p>
          <a:p>
            <a:pPr marL="285750" indent="-285750">
              <a:buFont typeface="Arial" panose="020B0604020202020204" pitchFamily="34" charset="0"/>
              <a:buChar char="•"/>
            </a:pPr>
            <a:r>
              <a:rPr lang="en-US" dirty="0"/>
              <a:t>Doesn’t seem reasonable. But there are definite reasons to predict that freight growth rate.. </a:t>
            </a:r>
            <a:r>
              <a:rPr lang="en-US" dirty="0" err="1"/>
              <a:t>i.e</a:t>
            </a:r>
            <a:r>
              <a:rPr lang="en-US" dirty="0"/>
              <a:t> major freight use is coal transport in rail, but building power lines changes this. </a:t>
            </a:r>
          </a:p>
          <a:p>
            <a:pPr marL="285750" indent="-285750">
              <a:buFont typeface="Arial" panose="020B0604020202020204" pitchFamily="34" charset="0"/>
              <a:buChar char="•"/>
            </a:pPr>
            <a:r>
              <a:rPr lang="en-US" dirty="0"/>
              <a:t>Moving towards services economy decreases freight? Or does it stay the same and just not increase.</a:t>
            </a:r>
          </a:p>
          <a:p>
            <a:pPr marL="285750" indent="-285750">
              <a:buFont typeface="Arial" panose="020B0604020202020204" pitchFamily="34" charset="0"/>
              <a:buChar char="•"/>
            </a:pPr>
            <a:r>
              <a:rPr lang="en-US" dirty="0"/>
              <a:t>Also if </a:t>
            </a:r>
            <a:r>
              <a:rPr lang="en-US" dirty="0" err="1"/>
              <a:t>theyre</a:t>
            </a:r>
            <a:r>
              <a:rPr lang="en-US" dirty="0"/>
              <a:t> doing a lot of </a:t>
            </a:r>
            <a:r>
              <a:rPr lang="en-US" dirty="0" err="1"/>
              <a:t>ccus</a:t>
            </a:r>
            <a:r>
              <a:rPr lang="en-US" dirty="0"/>
              <a:t> in coal, the resulting captured c02 would be almost 2x the weight of the coal, so the transport would have to be 2x what it would’ve previously been for coal! (depending on the carbon content of coal and the c02 capture rate) &lt; but this is probably pipeline! Good reason to </a:t>
            </a:r>
            <a:r>
              <a:rPr lang="en-US"/>
              <a:t>consider pipeline?</a:t>
            </a:r>
            <a:endParaRPr lang="en-US" dirty="0"/>
          </a:p>
          <a:p>
            <a:pPr marL="285750" indent="-285750">
              <a:buFont typeface="Arial" panose="020B0604020202020204" pitchFamily="34" charset="0"/>
              <a:buChar char="•"/>
            </a:pPr>
            <a:r>
              <a:rPr lang="en-US" dirty="0"/>
              <a:t>Growth in non ferrous metals will not much impact on freight since they are more energy intensive in production. And make up a very small amount of freight anyways.</a:t>
            </a:r>
          </a:p>
          <a:p>
            <a:pPr marL="285750" indent="-285750">
              <a:buFont typeface="Arial" panose="020B0604020202020204" pitchFamily="34" charset="0"/>
              <a:buChar char="•"/>
            </a:pPr>
            <a:r>
              <a:rPr lang="en-US" dirty="0"/>
              <a:t>Construction expected to drop a lot. What could happen to exports? Could they keep production at same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to do about hydrogen? Should we match the graphs in next slide? They are from an author who is a bit biased (since he works in hydrogen).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Maybe I should decrease freight transport? Or at least stop it from taking up a share of road transport. Coal transport will probably decrease and its hard to say what could take up that?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Talk to </a:t>
            </a:r>
            <a:r>
              <a:rPr lang="en-US" dirty="0" err="1"/>
              <a:t>junyue</a:t>
            </a:r>
            <a:r>
              <a:rPr lang="en-US" dirty="0"/>
              <a:t> about how wat the assumptions (with not much info about </a:t>
            </a:r>
            <a:r>
              <a:rPr lang="en-US" dirty="0" err="1"/>
              <a:t>ev</a:t>
            </a:r>
            <a:r>
              <a:rPr lang="en-US" dirty="0"/>
              <a:t> shares) means for her work. Explain that its less about accurately predicting , but instead showing a scenario.</a:t>
            </a:r>
          </a:p>
        </p:txBody>
      </p:sp>
    </p:spTree>
    <p:extLst>
      <p:ext uri="{BB962C8B-B14F-4D97-AF65-F5344CB8AC3E}">
        <p14:creationId xmlns:p14="http://schemas.microsoft.com/office/powerpoint/2010/main" val="68750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close up of a paper&#10;&#10;Description automatically generated">
            <a:extLst>
              <a:ext uri="{FF2B5EF4-FFF2-40B4-BE49-F238E27FC236}">
                <a16:creationId xmlns:a16="http://schemas.microsoft.com/office/drawing/2014/main" id="{44217DF9-8AED-E7D8-79A2-3CA4B4CBF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123" y="752475"/>
            <a:ext cx="4895850" cy="4895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1DC7CB-4DEE-C980-397D-1535C0380D7E}"/>
              </a:ext>
            </a:extLst>
          </p:cNvPr>
          <p:cNvPicPr>
            <a:picLocks noChangeAspect="1"/>
          </p:cNvPicPr>
          <p:nvPr/>
        </p:nvPicPr>
        <p:blipFill>
          <a:blip r:embed="rId3"/>
          <a:stretch>
            <a:fillRect/>
          </a:stretch>
        </p:blipFill>
        <p:spPr>
          <a:xfrm>
            <a:off x="347695" y="-146304"/>
            <a:ext cx="6866540" cy="6858000"/>
          </a:xfrm>
          <a:prstGeom prst="rect">
            <a:avLst/>
          </a:prstGeom>
        </p:spPr>
      </p:pic>
    </p:spTree>
    <p:extLst>
      <p:ext uri="{BB962C8B-B14F-4D97-AF65-F5344CB8AC3E}">
        <p14:creationId xmlns:p14="http://schemas.microsoft.com/office/powerpoint/2010/main" val="3858631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A61B2-EEA6-6686-646E-9A193C3462D9}"/>
              </a:ext>
            </a:extLst>
          </p:cNvPr>
          <p:cNvPicPr>
            <a:picLocks noChangeAspect="1"/>
          </p:cNvPicPr>
          <p:nvPr/>
        </p:nvPicPr>
        <p:blipFill>
          <a:blip r:embed="rId2"/>
          <a:stretch>
            <a:fillRect/>
          </a:stretch>
        </p:blipFill>
        <p:spPr>
          <a:xfrm>
            <a:off x="1952959" y="2587934"/>
            <a:ext cx="6486060" cy="1782898"/>
          </a:xfrm>
          <a:prstGeom prst="rect">
            <a:avLst/>
          </a:prstGeom>
        </p:spPr>
      </p:pic>
      <p:sp>
        <p:nvSpPr>
          <p:cNvPr id="3" name="TextBox 2">
            <a:extLst>
              <a:ext uri="{FF2B5EF4-FFF2-40B4-BE49-F238E27FC236}">
                <a16:creationId xmlns:a16="http://schemas.microsoft.com/office/drawing/2014/main" id="{ED54ED97-8979-F690-6B3B-CDDE19DCD281}"/>
              </a:ext>
            </a:extLst>
          </p:cNvPr>
          <p:cNvSpPr txBox="1"/>
          <p:nvPr/>
        </p:nvSpPr>
        <p:spPr>
          <a:xfrm>
            <a:off x="307910" y="214604"/>
            <a:ext cx="2929812" cy="646331"/>
          </a:xfrm>
          <a:prstGeom prst="rect">
            <a:avLst/>
          </a:prstGeom>
          <a:noFill/>
        </p:spPr>
        <p:txBody>
          <a:bodyPr wrap="square" rtlCol="0">
            <a:spAutoFit/>
          </a:bodyPr>
          <a:lstStyle/>
          <a:p>
            <a:r>
              <a:rPr lang="en-US" dirty="0"/>
              <a:t>The following graphs are all from:</a:t>
            </a:r>
          </a:p>
        </p:txBody>
      </p:sp>
    </p:spTree>
    <p:extLst>
      <p:ext uri="{BB962C8B-B14F-4D97-AF65-F5344CB8AC3E}">
        <p14:creationId xmlns:p14="http://schemas.microsoft.com/office/powerpoint/2010/main" val="3891037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D60ED28-1424-8E21-9800-D58BD64D6E6D}"/>
              </a:ext>
            </a:extLst>
          </p:cNvPr>
          <p:cNvGraphicFramePr>
            <a:graphicFrameLocks noGrp="1"/>
          </p:cNvGraphicFramePr>
          <p:nvPr>
            <p:extLst>
              <p:ext uri="{D42A27DB-BD31-4B8C-83A1-F6EECF244321}">
                <p14:modId xmlns:p14="http://schemas.microsoft.com/office/powerpoint/2010/main" val="1863821047"/>
              </p:ext>
            </p:extLst>
          </p:nvPr>
        </p:nvGraphicFramePr>
        <p:xfrm>
          <a:off x="2067605" y="1603015"/>
          <a:ext cx="8000126" cy="3771418"/>
        </p:xfrm>
        <a:graphic>
          <a:graphicData uri="http://schemas.openxmlformats.org/drawingml/2006/table">
            <a:tbl>
              <a:tblPr>
                <a:tableStyleId>{5940675A-B579-460E-94D1-54222C63F5DA}</a:tableStyleId>
              </a:tblPr>
              <a:tblGrid>
                <a:gridCol w="1322224">
                  <a:extLst>
                    <a:ext uri="{9D8B030D-6E8A-4147-A177-3AD203B41FA5}">
                      <a16:colId xmlns:a16="http://schemas.microsoft.com/office/drawing/2014/main" val="1129423315"/>
                    </a:ext>
                  </a:extLst>
                </a:gridCol>
                <a:gridCol w="1161955">
                  <a:extLst>
                    <a:ext uri="{9D8B030D-6E8A-4147-A177-3AD203B41FA5}">
                      <a16:colId xmlns:a16="http://schemas.microsoft.com/office/drawing/2014/main" val="2597169599"/>
                    </a:ext>
                  </a:extLst>
                </a:gridCol>
                <a:gridCol w="2778007">
                  <a:extLst>
                    <a:ext uri="{9D8B030D-6E8A-4147-A177-3AD203B41FA5}">
                      <a16:colId xmlns:a16="http://schemas.microsoft.com/office/drawing/2014/main" val="2703221092"/>
                    </a:ext>
                  </a:extLst>
                </a:gridCol>
                <a:gridCol w="2737940">
                  <a:extLst>
                    <a:ext uri="{9D8B030D-6E8A-4147-A177-3AD203B41FA5}">
                      <a16:colId xmlns:a16="http://schemas.microsoft.com/office/drawing/2014/main" val="1737693704"/>
                    </a:ext>
                  </a:extLst>
                </a:gridCol>
              </a:tblGrid>
              <a:tr h="835441">
                <a:tc>
                  <a:txBody>
                    <a:bodyPr/>
                    <a:lstStyle/>
                    <a:p>
                      <a:pPr fontAlgn="t"/>
                      <a:endParaRPr lang="en-US">
                        <a:effectLst/>
                      </a:endParaRPr>
                    </a:p>
                    <a:p>
                      <a:pPr algn="l" rtl="0" fontAlgn="base"/>
                      <a:r>
                        <a:rPr lang="en-US" sz="1100" b="0">
                          <a:effectLst/>
                        </a:rPr>
                        <a:t> </a:t>
                      </a:r>
                      <a:endParaRPr lang="en-US" b="0" i="0">
                        <a:effectLst/>
                      </a:endParaRPr>
                    </a:p>
                  </a:txBody>
                  <a:tcPr/>
                </a:tc>
                <a:tc>
                  <a:txBody>
                    <a:bodyPr/>
                    <a:lstStyle/>
                    <a:p>
                      <a:pPr algn="ctr" fontAlgn="t"/>
                      <a:endParaRPr lang="en-US">
                        <a:effectLst/>
                      </a:endParaRPr>
                    </a:p>
                    <a:p>
                      <a:pPr algn="l" rtl="0" fontAlgn="base"/>
                      <a:r>
                        <a:rPr lang="en-US" sz="1100" b="0">
                          <a:effectLst/>
                        </a:rPr>
                        <a:t>2021 </a:t>
                      </a:r>
                      <a:endParaRPr lang="en-US" b="0" i="0">
                        <a:effectLst/>
                      </a:endParaRPr>
                    </a:p>
                  </a:txBody>
                  <a:tcPr/>
                </a:tc>
                <a:tc>
                  <a:txBody>
                    <a:bodyPr/>
                    <a:lstStyle/>
                    <a:p>
                      <a:pPr algn="ctr" fontAlgn="t"/>
                      <a:endParaRPr lang="en-US">
                        <a:effectLst/>
                      </a:endParaRPr>
                    </a:p>
                    <a:p>
                      <a:pPr algn="l" rtl="0" fontAlgn="base"/>
                      <a:r>
                        <a:rPr lang="en-US" sz="1100" b="0">
                          <a:effectLst/>
                        </a:rPr>
                        <a:t>REF </a:t>
                      </a:r>
                      <a:endParaRPr lang="en-US" b="0" i="0">
                        <a:effectLst/>
                      </a:endParaRPr>
                    </a:p>
                  </a:txBody>
                  <a:tcPr/>
                </a:tc>
                <a:tc>
                  <a:txBody>
                    <a:bodyPr/>
                    <a:lstStyle/>
                    <a:p>
                      <a:pPr algn="ctr" fontAlgn="t"/>
                      <a:endParaRPr lang="en-US">
                        <a:effectLst/>
                      </a:endParaRPr>
                    </a:p>
                    <a:p>
                      <a:pPr algn="l" rtl="0" fontAlgn="base"/>
                      <a:r>
                        <a:rPr lang="en-US" sz="1100" b="0">
                          <a:effectLst/>
                        </a:rPr>
                        <a:t>TGT </a:t>
                      </a:r>
                      <a:endParaRPr lang="en-US" b="0" i="0">
                        <a:effectLst/>
                      </a:endParaRPr>
                    </a:p>
                  </a:txBody>
                  <a:tcPr/>
                </a:tc>
                <a:extLst>
                  <a:ext uri="{0D108BD9-81ED-4DB2-BD59-A6C34878D82A}">
                    <a16:rowId xmlns:a16="http://schemas.microsoft.com/office/drawing/2014/main" val="725952269"/>
                  </a:ext>
                </a:extLst>
              </a:tr>
              <a:tr h="2935977">
                <a:tc>
                  <a:txBody>
                    <a:bodyPr/>
                    <a:lstStyle/>
                    <a:p>
                      <a:pPr fontAlgn="t"/>
                      <a:endParaRPr lang="en-US">
                        <a:effectLst/>
                      </a:endParaRPr>
                    </a:p>
                    <a:p>
                      <a:pPr algn="l" rtl="0" fontAlgn="base"/>
                      <a:r>
                        <a:rPr lang="en-US" sz="1100" b="0">
                          <a:effectLst/>
                        </a:rPr>
                        <a:t>Energy Consumption </a:t>
                      </a:r>
                      <a:endParaRPr lang="en-US" b="0" i="0">
                        <a:effectLst/>
                      </a:endParaRPr>
                    </a:p>
                  </a:txBody>
                  <a:tcPr/>
                </a:tc>
                <a:tc>
                  <a:txBody>
                    <a:bodyPr/>
                    <a:lstStyle/>
                    <a:p>
                      <a:pPr fontAlgn="t"/>
                      <a:endParaRPr lang="en-US" dirty="0">
                        <a:effectLst/>
                      </a:endParaRPr>
                    </a:p>
                    <a:p>
                      <a:pPr algn="l" rtl="0" fontAlgn="base"/>
                      <a:r>
                        <a:rPr lang="en-US" sz="1100" b="0" dirty="0">
                          <a:effectLst/>
                        </a:rPr>
                        <a:t> </a:t>
                      </a:r>
                      <a:endParaRPr lang="en-US" b="0" i="0" dirty="0">
                        <a:effectLst/>
                      </a:endParaRPr>
                    </a:p>
                  </a:txBody>
                  <a:tcPr/>
                </a:tc>
                <a:tc>
                  <a:txBody>
                    <a:bodyPr/>
                    <a:lstStyle/>
                    <a:p>
                      <a:pPr fontAlgn="t"/>
                      <a:endParaRPr lang="en-US" dirty="0">
                        <a:effectLst/>
                      </a:endParaRPr>
                    </a:p>
                    <a:p>
                      <a:pPr algn="l" rtl="0" fontAlgn="base"/>
                      <a:r>
                        <a:rPr lang="en-US" sz="1100" b="0" dirty="0">
                          <a:effectLst/>
                        </a:rPr>
                        <a:t>It is projected to peak around 2030, at approximately 7.19 billion </a:t>
                      </a:r>
                      <a:r>
                        <a:rPr lang="en-US" sz="1100" b="0" dirty="0" err="1">
                          <a:effectLst/>
                        </a:rPr>
                        <a:t>tce</a:t>
                      </a:r>
                      <a:r>
                        <a:rPr lang="en-US" sz="1100" b="0" dirty="0">
                          <a:effectLst/>
                        </a:rPr>
                        <a:t>. Between 2020 and 2030, the annual growth rate will be approximately 1.64%, followed by a continuous decline. By 2060, it is expected to decrease to approximately 3.91 billion </a:t>
                      </a:r>
                      <a:r>
                        <a:rPr lang="en-US" sz="1100" b="0" dirty="0" err="1">
                          <a:effectLst/>
                        </a:rPr>
                        <a:t>tce</a:t>
                      </a:r>
                      <a:r>
                        <a:rPr lang="en-US" sz="1100" b="0" dirty="0">
                          <a:effectLst/>
                        </a:rPr>
                        <a:t>.(Sinopec) </a:t>
                      </a:r>
                      <a:endParaRPr lang="en-US" b="0" i="0" dirty="0">
                        <a:effectLst/>
                      </a:endParaRPr>
                    </a:p>
                  </a:txBody>
                  <a:tcPr/>
                </a:tc>
                <a:tc>
                  <a:txBody>
                    <a:bodyPr/>
                    <a:lstStyle/>
                    <a:p>
                      <a:pPr fontAlgn="t"/>
                      <a:endParaRPr lang="en-US" dirty="0">
                        <a:effectLst/>
                      </a:endParaRPr>
                    </a:p>
                    <a:p>
                      <a:pPr algn="l" rtl="0" fontAlgn="base"/>
                      <a:r>
                        <a:rPr lang="en-US" sz="1100" b="0" dirty="0">
                          <a:effectLst/>
                        </a:rPr>
                        <a:t>It is projected to peak around 2030, at approximately 6.69 billion </a:t>
                      </a:r>
                      <a:r>
                        <a:rPr lang="en-US" sz="1100" b="0" dirty="0" err="1">
                          <a:effectLst/>
                        </a:rPr>
                        <a:t>tce</a:t>
                      </a:r>
                      <a:r>
                        <a:rPr lang="en-US" sz="1100" b="0" dirty="0">
                          <a:effectLst/>
                        </a:rPr>
                        <a:t>. By 2060, it is expected to decrease to approximately 3 billion </a:t>
                      </a:r>
                      <a:r>
                        <a:rPr lang="en-US" sz="1100" b="0" dirty="0" err="1">
                          <a:effectLst/>
                        </a:rPr>
                        <a:t>tce</a:t>
                      </a:r>
                      <a:r>
                        <a:rPr lang="en-US" sz="1100" b="0" dirty="0">
                          <a:effectLst/>
                        </a:rPr>
                        <a:t>. </a:t>
                      </a:r>
                      <a:endParaRPr lang="en-US" b="0" i="0" dirty="0">
                        <a:effectLst/>
                      </a:endParaRPr>
                    </a:p>
                  </a:txBody>
                  <a:tcPr/>
                </a:tc>
                <a:extLst>
                  <a:ext uri="{0D108BD9-81ED-4DB2-BD59-A6C34878D82A}">
                    <a16:rowId xmlns:a16="http://schemas.microsoft.com/office/drawing/2014/main" val="360545400"/>
                  </a:ext>
                </a:extLst>
              </a:tr>
            </a:tbl>
          </a:graphicData>
        </a:graphic>
      </p:graphicFrame>
    </p:spTree>
    <p:extLst>
      <p:ext uri="{BB962C8B-B14F-4D97-AF65-F5344CB8AC3E}">
        <p14:creationId xmlns:p14="http://schemas.microsoft.com/office/powerpoint/2010/main" val="380897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Billions of tons of standard oil&#10;&#10;&#10;&#10;&#10;&#10;&#10;&#10;&#10;&#10;&#10;&#10;&#10;&#10;&#10;&#10;■Coal&#10;oil&#10;natural gas&#10;electricity&#10;Hydrogen energy and others&#10;">
            <a:extLst>
              <a:ext uri="{FF2B5EF4-FFF2-40B4-BE49-F238E27FC236}">
                <a16:creationId xmlns:a16="http://schemas.microsoft.com/office/drawing/2014/main" id="{133C4A53-10EF-06B9-5F67-F5CF0C4401AD}"/>
              </a:ext>
            </a:extLst>
          </p:cNvPr>
          <p:cNvSpPr>
            <a:spLocks noChangeAspect="1" noChangeArrowheads="1"/>
          </p:cNvSpPr>
          <p:nvPr/>
        </p:nvSpPr>
        <p:spPr bwMode="auto">
          <a:xfrm>
            <a:off x="-85587" y="40323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FB5D721-B295-9CD1-6BB1-7248C18CDB1B}"/>
              </a:ext>
            </a:extLst>
          </p:cNvPr>
          <p:cNvPicPr>
            <a:picLocks noChangeAspect="1"/>
          </p:cNvPicPr>
          <p:nvPr/>
        </p:nvPicPr>
        <p:blipFill>
          <a:blip r:embed="rId2"/>
          <a:stretch>
            <a:fillRect/>
          </a:stretch>
        </p:blipFill>
        <p:spPr>
          <a:xfrm>
            <a:off x="1965960" y="759461"/>
            <a:ext cx="7781029" cy="5159018"/>
          </a:xfrm>
          <a:prstGeom prst="rect">
            <a:avLst/>
          </a:prstGeom>
        </p:spPr>
      </p:pic>
    </p:spTree>
    <p:extLst>
      <p:ext uri="{BB962C8B-B14F-4D97-AF65-F5344CB8AC3E}">
        <p14:creationId xmlns:p14="http://schemas.microsoft.com/office/powerpoint/2010/main" val="3293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D4236-D3E5-FE0C-44B8-C0B024D83F8F}"/>
              </a:ext>
            </a:extLst>
          </p:cNvPr>
          <p:cNvPicPr>
            <a:picLocks noChangeAspect="1"/>
          </p:cNvPicPr>
          <p:nvPr/>
        </p:nvPicPr>
        <p:blipFill>
          <a:blip r:embed="rId2"/>
          <a:stretch>
            <a:fillRect/>
          </a:stretch>
        </p:blipFill>
        <p:spPr>
          <a:xfrm>
            <a:off x="420884" y="1038225"/>
            <a:ext cx="6057900" cy="4781550"/>
          </a:xfrm>
          <a:prstGeom prst="rect">
            <a:avLst/>
          </a:prstGeom>
        </p:spPr>
      </p:pic>
      <p:pic>
        <p:nvPicPr>
          <p:cNvPr id="3" name="Picture 2">
            <a:extLst>
              <a:ext uri="{FF2B5EF4-FFF2-40B4-BE49-F238E27FC236}">
                <a16:creationId xmlns:a16="http://schemas.microsoft.com/office/drawing/2014/main" id="{FB17229F-ED05-5220-7302-E73817B1CEEA}"/>
              </a:ext>
            </a:extLst>
          </p:cNvPr>
          <p:cNvPicPr>
            <a:picLocks noChangeAspect="1"/>
          </p:cNvPicPr>
          <p:nvPr/>
        </p:nvPicPr>
        <p:blipFill>
          <a:blip r:embed="rId3"/>
          <a:stretch>
            <a:fillRect/>
          </a:stretch>
        </p:blipFill>
        <p:spPr>
          <a:xfrm>
            <a:off x="6676342" y="1384332"/>
            <a:ext cx="4806516" cy="4336985"/>
          </a:xfrm>
          <a:prstGeom prst="rect">
            <a:avLst/>
          </a:prstGeom>
        </p:spPr>
      </p:pic>
    </p:spTree>
    <p:extLst>
      <p:ext uri="{BB962C8B-B14F-4D97-AF65-F5344CB8AC3E}">
        <p14:creationId xmlns:p14="http://schemas.microsoft.com/office/powerpoint/2010/main" val="425176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lion tons&#10;&#10;&#10;&#10;&#10;&#10;&#10;&#10;&#10;&#10;&#10;&#10;&#10;&#10;&#10;&#10;Rail-Diesel&#10;|Highway-Gasoline&#10;■Waterway-oil products&#10;1 Highway-Diesel&#10;■Aviation-Kerosene&#10;">
            <a:extLst>
              <a:ext uri="{FF2B5EF4-FFF2-40B4-BE49-F238E27FC236}">
                <a16:creationId xmlns:a16="http://schemas.microsoft.com/office/drawing/2014/main" id="{6ACF5ECE-0F96-C7B1-58B3-ED1063A4FD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5967B8B0-7607-05C5-7EBC-CB5A0C6402F0}"/>
              </a:ext>
            </a:extLst>
          </p:cNvPr>
          <p:cNvPicPr>
            <a:picLocks noChangeAspect="1"/>
          </p:cNvPicPr>
          <p:nvPr/>
        </p:nvPicPr>
        <p:blipFill>
          <a:blip r:embed="rId2"/>
          <a:stretch>
            <a:fillRect/>
          </a:stretch>
        </p:blipFill>
        <p:spPr>
          <a:xfrm>
            <a:off x="1971675" y="381000"/>
            <a:ext cx="8248650" cy="6096000"/>
          </a:xfrm>
          <a:prstGeom prst="rect">
            <a:avLst/>
          </a:prstGeom>
        </p:spPr>
      </p:pic>
    </p:spTree>
    <p:extLst>
      <p:ext uri="{BB962C8B-B14F-4D97-AF65-F5344CB8AC3E}">
        <p14:creationId xmlns:p14="http://schemas.microsoft.com/office/powerpoint/2010/main" val="244489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lion vehicles&#10;&#10;&#10;&#10;&#10;&#10;&#10;&#10;&#10;&#10;&#10;&#10;&#10;&#10;&#10;&#10;■Gasoline cars&#10;●Diesel vehicle&#10;●Natural gas vehicle•&#10;Hydrogen cars&#10;● Electric vehicles&#10;">
            <a:extLst>
              <a:ext uri="{FF2B5EF4-FFF2-40B4-BE49-F238E27FC236}">
                <a16:creationId xmlns:a16="http://schemas.microsoft.com/office/drawing/2014/main" id="{4FCE00FE-6FA8-C440-3740-679EF93B2D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819F4E0-5247-28FA-46D2-7D4555C04398}"/>
              </a:ext>
            </a:extLst>
          </p:cNvPr>
          <p:cNvPicPr>
            <a:picLocks noChangeAspect="1"/>
          </p:cNvPicPr>
          <p:nvPr/>
        </p:nvPicPr>
        <p:blipFill>
          <a:blip r:embed="rId2"/>
          <a:stretch>
            <a:fillRect/>
          </a:stretch>
        </p:blipFill>
        <p:spPr>
          <a:xfrm>
            <a:off x="2181225" y="976312"/>
            <a:ext cx="7829550" cy="4905375"/>
          </a:xfrm>
          <a:prstGeom prst="rect">
            <a:avLst/>
          </a:prstGeom>
        </p:spPr>
      </p:pic>
    </p:spTree>
    <p:extLst>
      <p:ext uri="{BB962C8B-B14F-4D97-AF65-F5344CB8AC3E}">
        <p14:creationId xmlns:p14="http://schemas.microsoft.com/office/powerpoint/2010/main" val="278144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llions of tons of standard oil&#10;&#10;&#10;&#10;&#10;&#10;&#10;&#10;&#10;&#10;&#10;&#10;&#10;&#10;&#10;&#10;&#10;&#10;&#10;■Gasoline&#10;diesel fuel&#10;natural gas&#10;electricity&#10;Hydrogen energy&#10;">
            <a:extLst>
              <a:ext uri="{FF2B5EF4-FFF2-40B4-BE49-F238E27FC236}">
                <a16:creationId xmlns:a16="http://schemas.microsoft.com/office/drawing/2014/main" id="{82C88128-C33A-7260-35B5-2C57003676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B3762D32-1A44-748D-EB96-D1D5250486D7}"/>
              </a:ext>
            </a:extLst>
          </p:cNvPr>
          <p:cNvPicPr>
            <a:picLocks noChangeAspect="1"/>
          </p:cNvPicPr>
          <p:nvPr/>
        </p:nvPicPr>
        <p:blipFill>
          <a:blip r:embed="rId2"/>
          <a:stretch>
            <a:fillRect/>
          </a:stretch>
        </p:blipFill>
        <p:spPr>
          <a:xfrm>
            <a:off x="1981200" y="1047750"/>
            <a:ext cx="8229600" cy="4762500"/>
          </a:xfrm>
          <a:prstGeom prst="rect">
            <a:avLst/>
          </a:prstGeom>
        </p:spPr>
      </p:pic>
    </p:spTree>
    <p:extLst>
      <p:ext uri="{BB962C8B-B14F-4D97-AF65-F5344CB8AC3E}">
        <p14:creationId xmlns:p14="http://schemas.microsoft.com/office/powerpoint/2010/main" val="175170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10;&#10;&#10;&#10;&#10;&#10;&#10;&#10;&#10;&#10;&#10;&#10;&#10;&#10;&#10;&#10;■Gasoline Diesel Kerosene&#10;">
            <a:extLst>
              <a:ext uri="{FF2B5EF4-FFF2-40B4-BE49-F238E27FC236}">
                <a16:creationId xmlns:a16="http://schemas.microsoft.com/office/drawing/2014/main" id="{3136187F-BD00-3124-77F7-784F546C41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3CC408A5-7AAF-5AAB-F192-D02AC0DC063F}"/>
              </a:ext>
            </a:extLst>
          </p:cNvPr>
          <p:cNvPicPr>
            <a:picLocks noChangeAspect="1"/>
          </p:cNvPicPr>
          <p:nvPr/>
        </p:nvPicPr>
        <p:blipFill>
          <a:blip r:embed="rId2"/>
          <a:stretch>
            <a:fillRect/>
          </a:stretch>
        </p:blipFill>
        <p:spPr>
          <a:xfrm>
            <a:off x="1028700" y="295275"/>
            <a:ext cx="10134600" cy="6267450"/>
          </a:xfrm>
          <a:prstGeom prst="rect">
            <a:avLst/>
          </a:prstGeom>
        </p:spPr>
      </p:pic>
    </p:spTree>
    <p:extLst>
      <p:ext uri="{BB962C8B-B14F-4D97-AF65-F5344CB8AC3E}">
        <p14:creationId xmlns:p14="http://schemas.microsoft.com/office/powerpoint/2010/main" val="124282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7843</TotalTime>
  <Words>1063</Words>
  <Application>Microsoft Office PowerPoint</Application>
  <PresentationFormat>Widescreen</PresentationFormat>
  <Paragraphs>67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Finbar MAUNSELL</dc:creator>
  <cp:lastModifiedBy>Finbar MAUNSELL</cp:lastModifiedBy>
  <cp:revision>12</cp:revision>
  <dcterms:created xsi:type="dcterms:W3CDTF">2023-10-24T03:20:07Z</dcterms:created>
  <dcterms:modified xsi:type="dcterms:W3CDTF">2024-04-29T08:45:34Z</dcterms:modified>
</cp:coreProperties>
</file>